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61"/>
  </p:notesMasterIdLst>
  <p:sldIdLst>
    <p:sldId id="256" r:id="rId2"/>
    <p:sldId id="258" r:id="rId3"/>
    <p:sldId id="300" r:id="rId4"/>
    <p:sldId id="301" r:id="rId5"/>
    <p:sldId id="302" r:id="rId6"/>
    <p:sldId id="303" r:id="rId7"/>
    <p:sldId id="304" r:id="rId8"/>
    <p:sldId id="305" r:id="rId9"/>
    <p:sldId id="306" r:id="rId10"/>
    <p:sldId id="307" r:id="rId11"/>
    <p:sldId id="308" r:id="rId12"/>
    <p:sldId id="309" r:id="rId13"/>
    <p:sldId id="310" r:id="rId14"/>
    <p:sldId id="311" r:id="rId15"/>
    <p:sldId id="272" r:id="rId16"/>
    <p:sldId id="312" r:id="rId17"/>
    <p:sldId id="313" r:id="rId18"/>
    <p:sldId id="314" r:id="rId19"/>
    <p:sldId id="315" r:id="rId20"/>
    <p:sldId id="316" r:id="rId21"/>
    <p:sldId id="317" r:id="rId22"/>
    <p:sldId id="318" r:id="rId23"/>
    <p:sldId id="257" r:id="rId24"/>
    <p:sldId id="261" r:id="rId25"/>
    <p:sldId id="260" r:id="rId26"/>
    <p:sldId id="262" r:id="rId27"/>
    <p:sldId id="263" r:id="rId28"/>
    <p:sldId id="264" r:id="rId29"/>
    <p:sldId id="265" r:id="rId30"/>
    <p:sldId id="266" r:id="rId31"/>
    <p:sldId id="267" r:id="rId32"/>
    <p:sldId id="268" r:id="rId33"/>
    <p:sldId id="269" r:id="rId34"/>
    <p:sldId id="270" r:id="rId35"/>
    <p:sldId id="271" r:id="rId36"/>
    <p:sldId id="273" r:id="rId37"/>
    <p:sldId id="274" r:id="rId38"/>
    <p:sldId id="275" r:id="rId39"/>
    <p:sldId id="276" r:id="rId40"/>
    <p:sldId id="277" r:id="rId41"/>
    <p:sldId id="278" r:id="rId42"/>
    <p:sldId id="279" r:id="rId43"/>
    <p:sldId id="280" r:id="rId44"/>
    <p:sldId id="282" r:id="rId45"/>
    <p:sldId id="281" r:id="rId46"/>
    <p:sldId id="283" r:id="rId47"/>
    <p:sldId id="284" r:id="rId48"/>
    <p:sldId id="285" r:id="rId49"/>
    <p:sldId id="287" r:id="rId50"/>
    <p:sldId id="289" r:id="rId51"/>
    <p:sldId id="288" r:id="rId52"/>
    <p:sldId id="290" r:id="rId53"/>
    <p:sldId id="291" r:id="rId54"/>
    <p:sldId id="292" r:id="rId55"/>
    <p:sldId id="293" r:id="rId56"/>
    <p:sldId id="294" r:id="rId57"/>
    <p:sldId id="295" r:id="rId58"/>
    <p:sldId id="296" r:id="rId59"/>
    <p:sldId id="298" r:id="rId6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arrie Pogorelc" initials="CP" lastIdx="1" clrIdx="0">
    <p:extLst>
      <p:ext uri="{19B8F6BF-5375-455C-9EA6-DF929625EA0E}">
        <p15:presenceInfo xmlns:p15="http://schemas.microsoft.com/office/powerpoint/2012/main" userId="S-1-5-21-3498805899-2376028649-3634713762-100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6381" autoAdjust="0"/>
  </p:normalViewPr>
  <p:slideViewPr>
    <p:cSldViewPr snapToGrid="0">
      <p:cViewPr varScale="1">
        <p:scale>
          <a:sx n="99" d="100"/>
          <a:sy n="99" d="100"/>
        </p:scale>
        <p:origin x="99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AEA4CB-2D34-44D6-B207-A25F0C268681}" type="datetimeFigureOut">
              <a:rPr lang="en-US" smtClean="0"/>
              <a:t>4/18/2023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7E5B47-C8D7-4411-A1AF-AC876BAE0F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603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300" dirty="0"/>
          </a:p>
          <a:p>
            <a:r>
              <a:rPr lang="en-US" sz="1300" dirty="0"/>
              <a:t> Today, Web Services is widely adopted in e-business. Web Service is a huge revolution in e-business, it changes the concept of application interactions from human-centric where client plays the main roles in interaction to application-centric which means application to application interaction. </a:t>
            </a:r>
          </a:p>
          <a:p>
            <a:endParaRPr lang="en-US" sz="13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0D53C6-6691-48A3-B63D-C481E5DB8CA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2147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0D53C6-6691-48A3-B63D-C481E5DB8CA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7424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300" b="1" dirty="0"/>
              <a:t>- SOAP(Simple Object Access Protocol) </a:t>
            </a:r>
            <a:endParaRPr lang="en-US" sz="1300" dirty="0"/>
          </a:p>
          <a:p>
            <a:r>
              <a:rPr lang="en-US" sz="1300" dirty="0"/>
              <a:t>SOAP is the most significant Web Services technologies. SOAP is a standard that exchanges message in XML format[3].Although SOAP protocol is used to exchange the messages in Web Services but this protocol does not describe the message format which is solved by defining the WSDL[3]. </a:t>
            </a:r>
          </a:p>
          <a:p>
            <a:endParaRPr lang="en-US" sz="1300" dirty="0"/>
          </a:p>
          <a:p>
            <a:r>
              <a:rPr lang="en-US" sz="1300" b="1" dirty="0"/>
              <a:t>- UDDI (Universal Description, Discovery and </a:t>
            </a:r>
            <a:endParaRPr lang="en-US" sz="1300" dirty="0"/>
          </a:p>
          <a:p>
            <a:r>
              <a:rPr lang="en-US" sz="1300" b="1" dirty="0"/>
              <a:t>Integration) </a:t>
            </a:r>
            <a:endParaRPr lang="en-US" sz="1300" dirty="0"/>
          </a:p>
          <a:p>
            <a:r>
              <a:rPr lang="en-US" sz="1300" dirty="0"/>
              <a:t>The process where services requestor can discover the services provider and the description of the web services is called services discovery. </a:t>
            </a:r>
          </a:p>
          <a:p>
            <a:r>
              <a:rPr lang="en-US" sz="1300" dirty="0"/>
              <a:t>UDDI is registry standard, services requester will use it to search about services[4]. It stored data and metadata about Web Services, these information such that services location and how to invoke registered Web Services are contained in UDDI </a:t>
            </a:r>
            <a:endParaRPr lang="en-US" dirty="0"/>
          </a:p>
          <a:p>
            <a:endParaRPr lang="en-US" sz="1300" dirty="0"/>
          </a:p>
          <a:p>
            <a:r>
              <a:rPr lang="en-US" sz="1300" b="1" dirty="0"/>
              <a:t>- WSDL (Web Services Description Language) </a:t>
            </a:r>
            <a:endParaRPr lang="en-US" sz="1300" dirty="0"/>
          </a:p>
          <a:p>
            <a:r>
              <a:rPr lang="en-US" sz="1300" dirty="0"/>
              <a:t>WSDL is XML-based format. It is a document that describes Web Services. WSDL is a guidebook for Web Services and contains information about what a service does and how user can access this service[4]. which is an XML-based, machine-generated, and machine-readable document that presents how to access to a Web Service. </a:t>
            </a:r>
          </a:p>
          <a:p>
            <a:endParaRPr lang="en-US" sz="1300" dirty="0"/>
          </a:p>
          <a:p>
            <a:r>
              <a:rPr lang="en-US" sz="1300" b="1" dirty="0"/>
              <a:t>- XML </a:t>
            </a:r>
            <a:endParaRPr lang="en-US" sz="1300" dirty="0"/>
          </a:p>
          <a:p>
            <a:r>
              <a:rPr lang="en-US" sz="1300" dirty="0"/>
              <a:t>XML provides many great advantages for transmitting data across the Internet.XML is a structure document. It is simple, independent, and extensible. These characteristics make XML adopted in many applications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0D53C6-6691-48A3-B63D-C481E5DB8CA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9150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 algn="l">
              <a:lnSpc>
                <a:spcPct val="90000"/>
              </a:lnSpc>
            </a:pPr>
            <a:r>
              <a:rPr lang="en-US" dirty="0"/>
              <a:t>document needs to be sent as a whole, and different parts might have different security requirements.</a:t>
            </a:r>
          </a:p>
          <a:p>
            <a:pPr lvl="2" algn="l">
              <a:lnSpc>
                <a:spcPct val="90000"/>
              </a:lnSpc>
            </a:pPr>
            <a:r>
              <a:rPr lang="en-US" dirty="0"/>
              <a:t>Transmission system can’t be expected to respect these differences</a:t>
            </a:r>
          </a:p>
          <a:p>
            <a:pPr lvl="2" algn="l">
              <a:lnSpc>
                <a:spcPct val="90000"/>
              </a:lnSpc>
            </a:pPr>
            <a:r>
              <a:rPr lang="en-US" dirty="0"/>
              <a:t>Merchant needs to know customer’s name and address, but not credit card number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0D53C6-6691-48A3-B63D-C481E5DB8CA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3468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300" dirty="0"/>
              <a:t>Most of Web Services based on SSL(Secure Socket Layer) to secure SOAP message. Actually using SSL does not provide enough security, there are many limitations of SSL: </a:t>
            </a:r>
          </a:p>
          <a:p>
            <a:r>
              <a:rPr lang="en-US" sz="1300" dirty="0"/>
              <a:t>1) SSL ensure only the point-to-point security. </a:t>
            </a:r>
          </a:p>
          <a:p>
            <a:r>
              <a:rPr lang="en-US" sz="1300" dirty="0"/>
              <a:t>2) SSL encrypts the whole message. </a:t>
            </a:r>
          </a:p>
          <a:p>
            <a:r>
              <a:rPr lang="en-US" sz="1300" dirty="0"/>
              <a:t>3) SSL does not sign the data. </a:t>
            </a:r>
          </a:p>
          <a:p>
            <a:r>
              <a:rPr lang="en-US" sz="1300" dirty="0"/>
              <a:t>4) SSL is inflexible routing because it is just Point-to- Point </a:t>
            </a:r>
          </a:p>
          <a:p>
            <a:endParaRPr lang="en-US" sz="1300" dirty="0"/>
          </a:p>
          <a:p>
            <a:endParaRPr lang="en-US" sz="1300" dirty="0"/>
          </a:p>
          <a:p>
            <a:endParaRPr lang="en-US" sz="1300" dirty="0"/>
          </a:p>
          <a:p>
            <a:r>
              <a:rPr lang="en-US" sz="1300" dirty="0"/>
              <a:t> based on only SSL(Secure Socket Layer) cannot provide enough security because SSL is unable to achieve end-to-end security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0D53C6-6691-48A3-B63D-C481E5DB8CA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152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990478" lvl="1" indent="-495239">
              <a:lnSpc>
                <a:spcPct val="90000"/>
              </a:lnSpc>
              <a:buFont typeface="+mj-lt"/>
              <a:buAutoNum type="arabicPeriod"/>
            </a:pPr>
            <a:r>
              <a:rPr lang="en-US" sz="2600" dirty="0"/>
              <a:t>Personal details of a medical record should not be available to a researcher, doctor should be able to see medical details but not credit card data, some medical details should not be available to administrator.</a:t>
            </a:r>
          </a:p>
          <a:p>
            <a:pPr marL="990478" lvl="1" indent="-495239">
              <a:lnSpc>
                <a:spcPct val="90000"/>
              </a:lnSpc>
              <a:buFont typeface="+mj-lt"/>
              <a:buAutoNum type="arabicPeriod"/>
            </a:pPr>
            <a:r>
              <a:rPr lang="en-US" sz="2600" dirty="0"/>
              <a:t>Different parts of document might have to be signed by different participants</a:t>
            </a:r>
          </a:p>
          <a:p>
            <a:pPr marL="990478" lvl="1" indent="-495239">
              <a:lnSpc>
                <a:spcPct val="90000"/>
              </a:lnSpc>
              <a:buFont typeface="+mj-lt"/>
              <a:buAutoNum type="arabicPeriod"/>
            </a:pPr>
            <a:r>
              <a:rPr lang="en-US" sz="2600" dirty="0"/>
              <a:t>The subsets might intersect, so multiple encryption might be required for certain portions</a:t>
            </a:r>
          </a:p>
          <a:p>
            <a:pPr marL="990478" lvl="1" indent="-495239">
              <a:lnSpc>
                <a:spcPct val="90000"/>
              </a:lnSpc>
              <a:buFont typeface="+mj-lt"/>
              <a:buAutoNum type="arabicPeriod"/>
            </a:pPr>
            <a:endParaRPr lang="en-US" sz="2600" dirty="0"/>
          </a:p>
          <a:p>
            <a:pPr marL="495239" lvl="1">
              <a:lnSpc>
                <a:spcPct val="90000"/>
              </a:lnSpc>
            </a:pPr>
            <a:r>
              <a:rPr lang="en-US" sz="2600" dirty="0"/>
              <a:t>------</a:t>
            </a:r>
          </a:p>
          <a:p>
            <a:pPr marL="495239" lvl="1">
              <a:lnSpc>
                <a:spcPct val="90000"/>
              </a:lnSpc>
            </a:pPr>
            <a:endParaRPr lang="en-US" sz="26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0D53C6-6691-48A3-B63D-C481E5DB8CA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1447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0D53C6-6691-48A3-B63D-C481E5DB8CA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7435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3F32139-E1A1-46C1-AE99-01D9C0CBF517}" type="slidenum">
              <a:rPr lang="en-US"/>
              <a:pPr/>
              <a:t>19</a:t>
            </a:fld>
            <a:endParaRPr lang="en-US"/>
          </a:p>
        </p:txBody>
      </p:sp>
      <p:sp>
        <p:nvSpPr>
          <p:cNvPr id="16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WS-Security, sec 5, XML Encryption, sec 2.2.2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none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4/18/2023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45821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F40B7-36AB-4376-BE14-EF7004D79BB9}" type="datetime1">
              <a:rPr lang="en-US" smtClean="0"/>
              <a:t>4/18/2023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0162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7CAB8-DCAE-46A5-AADA-B3FAD11A54E0}" type="datetime1">
              <a:rPr lang="en-US" smtClean="0"/>
              <a:t>4/18/2023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20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breaker slide with customer log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899886" y="2667682"/>
            <a:ext cx="10392229" cy="663575"/>
          </a:xfrm>
        </p:spPr>
        <p:txBody>
          <a:bodyPr>
            <a:normAutofit/>
          </a:bodyPr>
          <a:lstStyle>
            <a:lvl1pPr algn="ctr">
              <a:buNone/>
              <a:defRPr lang="en-US" sz="3400" b="1" kern="1200" baseline="0" dirty="0" smtClean="0">
                <a:solidFill>
                  <a:schemeClr val="accent2"/>
                </a:solidFill>
                <a:latin typeface="+mj-lt"/>
                <a:ea typeface="+mn-ea"/>
                <a:cs typeface="Arial"/>
              </a:defRPr>
            </a:lvl1pPr>
          </a:lstStyle>
          <a:p>
            <a:pPr lvl="0"/>
            <a:r>
              <a:rPr lang="en-US" dirty="0"/>
              <a:t>Section Name Here</a:t>
            </a:r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899886" y="3441565"/>
            <a:ext cx="10392229" cy="389182"/>
          </a:xfrm>
        </p:spPr>
        <p:txBody>
          <a:bodyPr>
            <a:normAutofit/>
          </a:bodyPr>
          <a:lstStyle>
            <a:lvl1pPr algn="ctr">
              <a:buNone/>
              <a:defRPr lang="en-US" sz="1800" b="0" kern="1200" dirty="0" smtClean="0">
                <a:solidFill>
                  <a:schemeClr val="accent2"/>
                </a:solidFill>
                <a:latin typeface="+mj-lt"/>
                <a:ea typeface="+mn-ea"/>
                <a:cs typeface="Arial"/>
              </a:defRPr>
            </a:lvl1pPr>
          </a:lstStyle>
          <a:p>
            <a:pPr lvl="0"/>
            <a:r>
              <a:rPr lang="en-US" dirty="0"/>
              <a:t>Who what when where</a:t>
            </a:r>
          </a:p>
        </p:txBody>
      </p:sp>
      <p:sp>
        <p:nvSpPr>
          <p:cNvPr id="18" name="Picture Placeholder 9"/>
          <p:cNvSpPr>
            <a:spLocks noGrp="1"/>
          </p:cNvSpPr>
          <p:nvPr>
            <p:ph type="pic" sz="quarter" idx="10" hasCustomPrompt="1"/>
          </p:nvPr>
        </p:nvSpPr>
        <p:spPr>
          <a:xfrm>
            <a:off x="10682818" y="316141"/>
            <a:ext cx="1204383" cy="848631"/>
          </a:xfrm>
        </p:spPr>
        <p:txBody>
          <a:bodyPr>
            <a:noAutofit/>
          </a:bodyPr>
          <a:lstStyle>
            <a:lvl1pPr marL="0" indent="0" algn="ctr">
              <a:buNone/>
              <a:defRPr sz="1100" baseline="0">
                <a:latin typeface="+mj-lt"/>
              </a:defRPr>
            </a:lvl1pPr>
          </a:lstStyle>
          <a:p>
            <a:r>
              <a:rPr lang="en-US" dirty="0"/>
              <a:t>Click here to add Customer / Partner Logo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139109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5EF3772-D26D-42B1-8F68-C6DA20709343}"/>
              </a:ext>
            </a:extLst>
          </p:cNvPr>
          <p:cNvSpPr>
            <a:spLocks noGrp="1"/>
          </p:cNvSpPr>
          <p:nvPr>
            <p:ph/>
          </p:nvPr>
        </p:nvSpPr>
        <p:spPr>
          <a:xfrm>
            <a:off x="609600" y="277813"/>
            <a:ext cx="10972800" cy="58531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EAC3A72-2708-48D4-AD84-A36752FAB1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" y="6248400"/>
            <a:ext cx="28448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0286BC-87E1-4AA9-949B-2C76990838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99A8C1-FECA-4AB2-962E-C4B6A1ECB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248400"/>
            <a:ext cx="2844800" cy="457200"/>
          </a:xfrm>
        </p:spPr>
        <p:txBody>
          <a:bodyPr/>
          <a:lstStyle>
            <a:lvl1pPr>
              <a:defRPr/>
            </a:lvl1pPr>
          </a:lstStyle>
          <a:p>
            <a:fld id="{C412BEEF-46F0-4D1C-8901-5104B4F84655}" type="slidenum">
              <a:rPr lang="fa-IR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494943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1EAE9-BDE1-4997-AB87-87233A81A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7813"/>
            <a:ext cx="109728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E32E9E-9FA6-4F47-A048-7228A673223C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609600" y="1600201"/>
            <a:ext cx="5384800" cy="45307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BC1B0F-9B86-4C02-BCFC-6642FA2060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307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C0615D-B532-4D00-9C32-E8CD480319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" y="6248400"/>
            <a:ext cx="28448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31939B-A6D7-4D6C-84A4-B311DC14D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A0C330-937D-4203-8A73-87D750634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248400"/>
            <a:ext cx="2844800" cy="457200"/>
          </a:xfrm>
        </p:spPr>
        <p:txBody>
          <a:bodyPr/>
          <a:lstStyle>
            <a:lvl1pPr>
              <a:defRPr/>
            </a:lvl1pPr>
          </a:lstStyle>
          <a:p>
            <a:fld id="{89BE7078-D0A6-4731-81B4-3002EFDBBFB1}" type="slidenum">
              <a:rPr lang="fa-IR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878893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4/18/2023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9140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4/18/2023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48170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4/18/2023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6320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4/18/2023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1410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4/18/2023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361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4/18/2023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2369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4/18/2023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626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4/18/2023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325230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4/18/2023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4705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3" r:id="rId1"/>
    <p:sldLayoutId id="2147483682" r:id="rId2"/>
    <p:sldLayoutId id="2147483681" r:id="rId3"/>
    <p:sldLayoutId id="2147483680" r:id="rId4"/>
    <p:sldLayoutId id="2147483679" r:id="rId5"/>
    <p:sldLayoutId id="2147483678" r:id="rId6"/>
    <p:sldLayoutId id="2147483677" r:id="rId7"/>
    <p:sldLayoutId id="2147483676" r:id="rId8"/>
    <p:sldLayoutId id="2147483675" r:id="rId9"/>
    <p:sldLayoutId id="2147483674" r:id="rId10"/>
    <p:sldLayoutId id="2147483673" r:id="rId11"/>
    <p:sldLayoutId id="2147483685" r:id="rId12"/>
    <p:sldLayoutId id="2147483686" r:id="rId13"/>
    <p:sldLayoutId id="2147483687" r:id="rId14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i="1" kern="1200" cap="none" spc="-7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7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1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1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1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1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 3">
            <a:extLst>
              <a:ext uri="{FF2B5EF4-FFF2-40B4-BE49-F238E27FC236}">
                <a16:creationId xmlns:a16="http://schemas.microsoft.com/office/drawing/2014/main" id="{B7856644-4E57-43F6-A462-9640874C8D2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1" b="285"/>
          <a:stretch/>
        </p:blipFill>
        <p:spPr>
          <a:xfrm>
            <a:off x="-1" y="10"/>
            <a:ext cx="12192000" cy="685798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B121716-8B64-478F-ABDB-17030AD1B7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3" y="4530071"/>
            <a:ext cx="12191999" cy="2327926"/>
          </a:xfrm>
          <a:prstGeom prst="rect">
            <a:avLst/>
          </a:prstGeom>
          <a:gradFill flip="none" rotWithShape="1">
            <a:gsLst>
              <a:gs pos="24000">
                <a:schemeClr val="bg1">
                  <a:alpha val="20000"/>
                </a:schemeClr>
              </a:gs>
              <a:gs pos="78000">
                <a:schemeClr val="bg1">
                  <a:alpha val="30000"/>
                </a:schemeClr>
              </a:gs>
              <a:gs pos="50000">
                <a:schemeClr val="bg1">
                  <a:alpha val="30000"/>
                </a:schemeClr>
              </a:gs>
              <a:gs pos="100000">
                <a:schemeClr val="bg1">
                  <a:alpha val="40000"/>
                </a:schemeClr>
              </a:gs>
              <a:gs pos="0">
                <a:schemeClr val="bg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1128D5-E10E-42F1-B5F2-EA1A35DCFF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2723" y="4956811"/>
            <a:ext cx="11439414" cy="897439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chemeClr val="tx1"/>
                </a:solidFill>
              </a:rPr>
              <a:t>Web </a:t>
            </a:r>
            <a:r>
              <a:rPr lang="en-US" sz="4400">
                <a:solidFill>
                  <a:schemeClr val="tx1"/>
                </a:solidFill>
              </a:rPr>
              <a:t>Service Security</a:t>
            </a:r>
            <a:endParaRPr lang="en-US" sz="4400" dirty="0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04629E4-8678-4A4F-8C8B-D5DEC750F4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4275" y="5783001"/>
            <a:ext cx="10656310" cy="42596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700" dirty="0">
                <a:solidFill>
                  <a:schemeClr val="tx1"/>
                </a:solidFill>
              </a:rPr>
              <a:t>CIS 360 – Prof. C. R. Johnson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700" dirty="0">
                <a:solidFill>
                  <a:schemeClr val="tx1"/>
                </a:solidFill>
              </a:rPr>
              <a:t>University of Wisconsin – Stevens Point</a:t>
            </a:r>
          </a:p>
        </p:txBody>
      </p:sp>
    </p:spTree>
    <p:extLst>
      <p:ext uri="{BB962C8B-B14F-4D97-AF65-F5344CB8AC3E}">
        <p14:creationId xmlns:p14="http://schemas.microsoft.com/office/powerpoint/2010/main" val="2008127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1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XML Digital Signature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sz="2000" dirty="0"/>
              <a:t>XML signature is a common method for ensuring the XML data integrity, authentication, and non-repudiation. </a:t>
            </a:r>
          </a:p>
          <a:p>
            <a:pPr marL="0" indent="0" algn="l" rtl="0">
              <a:lnSpc>
                <a:spcPct val="90000"/>
              </a:lnSpc>
              <a:buNone/>
            </a:pPr>
            <a:endParaRPr lang="en-US" sz="2000" dirty="0"/>
          </a:p>
          <a:p>
            <a:pPr marL="0" indent="0" algn="l" rtl="0">
              <a:lnSpc>
                <a:spcPct val="90000"/>
              </a:lnSpc>
              <a:buNone/>
            </a:pPr>
            <a:r>
              <a:rPr lang="en-US" sz="2000" dirty="0"/>
              <a:t>An entire document or individual elements can be signed.  Allows for the fact that:</a:t>
            </a:r>
          </a:p>
          <a:p>
            <a:pPr algn="l" rtl="0">
              <a:lnSpc>
                <a:spcPct val="90000"/>
              </a:lnSpc>
              <a:buFont typeface="Wingdings" pitchFamily="2" charset="2"/>
              <a:buChar char="Ø"/>
            </a:pPr>
            <a:endParaRPr lang="en-US" sz="2000" dirty="0"/>
          </a:p>
          <a:p>
            <a:pPr lvl="1" indent="-457200">
              <a:lnSpc>
                <a:spcPct val="90000"/>
              </a:lnSpc>
              <a:spcBef>
                <a:spcPts val="600"/>
              </a:spcBef>
              <a:buSzPct val="70000"/>
              <a:buFont typeface="+mj-lt"/>
              <a:buAutoNum type="arabicParenR"/>
            </a:pPr>
            <a:r>
              <a:rPr lang="en-US" sz="2000" dirty="0"/>
              <a:t>Different individuals might be responsible for different parts of the message.</a:t>
            </a:r>
          </a:p>
          <a:p>
            <a:pPr lvl="1" indent="-457200">
              <a:lnSpc>
                <a:spcPct val="90000"/>
              </a:lnSpc>
              <a:spcBef>
                <a:spcPts val="600"/>
              </a:spcBef>
              <a:buSzPct val="70000"/>
              <a:buFont typeface="+mj-lt"/>
              <a:buAutoNum type="arabicParenR"/>
            </a:pPr>
            <a:endParaRPr lang="en-US" sz="2000" dirty="0"/>
          </a:p>
          <a:p>
            <a:pPr lvl="1" indent="-457200">
              <a:lnSpc>
                <a:spcPct val="90000"/>
              </a:lnSpc>
              <a:spcBef>
                <a:spcPts val="600"/>
              </a:spcBef>
              <a:buSzPct val="70000"/>
              <a:buFont typeface="+mj-lt"/>
              <a:buAutoNum type="arabicParenR"/>
            </a:pPr>
            <a:r>
              <a:rPr lang="en-US" sz="2000" dirty="0"/>
              <a:t>Some parts of the message should not be changed, others are changeable</a:t>
            </a:r>
          </a:p>
          <a:p>
            <a:pPr algn="l" rt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22203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XML Digital Signature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>
              <a:lnSpc>
                <a:spcPct val="90000"/>
              </a:lnSpc>
            </a:pPr>
            <a:r>
              <a:rPr lang="en-US" sz="2000" dirty="0"/>
              <a:t>The signature is computed in two stages:</a:t>
            </a:r>
          </a:p>
          <a:p>
            <a:pPr algn="l" rtl="0">
              <a:lnSpc>
                <a:spcPct val="90000"/>
              </a:lnSpc>
            </a:pPr>
            <a:endParaRPr lang="en-US" sz="2000" dirty="0"/>
          </a:p>
          <a:p>
            <a:pPr lvl="1" algn="l" rtl="0">
              <a:lnSpc>
                <a:spcPct val="90000"/>
              </a:lnSpc>
            </a:pPr>
            <a:r>
              <a:rPr lang="en-US" sz="2000" dirty="0"/>
              <a:t>A digest, using dig_fn1 , is computed of the data and encapsulated in a &lt;</a:t>
            </a:r>
            <a:r>
              <a:rPr lang="en-US" sz="2000" dirty="0" err="1"/>
              <a:t>SignedInfo</a:t>
            </a:r>
            <a:r>
              <a:rPr lang="en-US" sz="2000" dirty="0"/>
              <a:t>&gt; element</a:t>
            </a:r>
          </a:p>
          <a:p>
            <a:pPr lvl="1" algn="l" rtl="0">
              <a:lnSpc>
                <a:spcPct val="90000"/>
              </a:lnSpc>
            </a:pPr>
            <a:endParaRPr lang="en-US" sz="2000" dirty="0"/>
          </a:p>
          <a:p>
            <a:pPr lvl="1" algn="l" rtl="0">
              <a:lnSpc>
                <a:spcPct val="90000"/>
              </a:lnSpc>
            </a:pPr>
            <a:r>
              <a:rPr lang="en-US" sz="2000" dirty="0"/>
              <a:t>A digest, using dig_fn2 , is computed of the &lt;</a:t>
            </a:r>
            <a:r>
              <a:rPr lang="en-US" sz="2000" dirty="0" err="1"/>
              <a:t>SignedInfo</a:t>
            </a:r>
            <a:r>
              <a:rPr lang="en-US" sz="2000" dirty="0"/>
              <a:t>&gt; element and signed using the private key of the sender.</a:t>
            </a:r>
          </a:p>
          <a:p>
            <a:pPr algn="l" rt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69543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XML Digital Signature (Structure)</a:t>
            </a:r>
            <a:br>
              <a:rPr lang="en-US" dirty="0"/>
            </a:br>
            <a:endParaRPr lang="en-US" dirty="0"/>
          </a:p>
        </p:txBody>
      </p:sp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1991545" y="1889919"/>
            <a:ext cx="7940443" cy="3477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r>
              <a:rPr lang="en-US" sz="2000" dirty="0"/>
              <a:t>&lt;</a:t>
            </a: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</a:rPr>
              <a:t>Signature</a:t>
            </a:r>
            <a:r>
              <a:rPr lang="en-US" sz="2000" dirty="0"/>
              <a:t>  </a:t>
            </a:r>
            <a:r>
              <a:rPr lang="en-US" sz="2000" dirty="0" err="1"/>
              <a:t>xmlns</a:t>
            </a:r>
            <a:r>
              <a:rPr lang="en-US" sz="2000" dirty="0"/>
              <a:t>=“ </a:t>
            </a:r>
            <a:r>
              <a:rPr lang="en-US" sz="2000" i="1" dirty="0"/>
              <a:t>…XML Signature namespace…”&gt;</a:t>
            </a:r>
          </a:p>
          <a:p>
            <a:r>
              <a:rPr lang="en-US" sz="2000" i="1" dirty="0"/>
              <a:t>    &lt;</a:t>
            </a:r>
            <a:r>
              <a:rPr lang="en-US" sz="2000" b="1" dirty="0" err="1">
                <a:solidFill>
                  <a:schemeClr val="accent1">
                    <a:lumMod val="75000"/>
                  </a:schemeClr>
                </a:solidFill>
              </a:rPr>
              <a:t>SignedInfo</a:t>
            </a:r>
            <a:r>
              <a:rPr lang="en-US" sz="2000" dirty="0"/>
              <a:t>&gt;</a:t>
            </a:r>
          </a:p>
          <a:p>
            <a:r>
              <a:rPr lang="en-US" sz="2000" dirty="0"/>
              <a:t>        &lt;</a:t>
            </a:r>
            <a:r>
              <a:rPr lang="en-US" sz="2000" b="1" dirty="0" err="1">
                <a:solidFill>
                  <a:schemeClr val="accent1">
                    <a:lumMod val="75000"/>
                  </a:schemeClr>
                </a:solidFill>
              </a:rPr>
              <a:t>CanonicalizationMethod</a:t>
            </a: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000" dirty="0"/>
              <a:t> Algorithm=“ … “/&gt;</a:t>
            </a:r>
          </a:p>
          <a:p>
            <a:r>
              <a:rPr lang="en-US" sz="2000" dirty="0"/>
              <a:t>        &lt;</a:t>
            </a:r>
            <a:r>
              <a:rPr lang="en-US" sz="2000" b="1" dirty="0" err="1">
                <a:solidFill>
                  <a:schemeClr val="accent1">
                    <a:lumMod val="75000"/>
                  </a:schemeClr>
                </a:solidFill>
              </a:rPr>
              <a:t>SignatureMethod</a:t>
            </a:r>
            <a:r>
              <a:rPr lang="en-US" sz="2000" dirty="0"/>
              <a:t>  Algorithm=“</a:t>
            </a:r>
            <a:r>
              <a:rPr lang="en-US" sz="2000" i="1" dirty="0"/>
              <a:t>…hash/public key encryption …</a:t>
            </a:r>
            <a:r>
              <a:rPr lang="en-US" sz="2000" dirty="0"/>
              <a:t>” /&gt;</a:t>
            </a:r>
          </a:p>
          <a:p>
            <a:r>
              <a:rPr lang="en-US" sz="2000" dirty="0"/>
              <a:t>        &lt;</a:t>
            </a: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</a:rPr>
              <a:t>Reference </a:t>
            </a:r>
            <a:r>
              <a:rPr lang="en-US" sz="2000" dirty="0"/>
              <a:t>URI=“</a:t>
            </a:r>
            <a:r>
              <a:rPr lang="en-US" sz="2000" i="1" dirty="0"/>
              <a:t>…locate item to be signed …” /&gt;</a:t>
            </a:r>
          </a:p>
          <a:p>
            <a:r>
              <a:rPr lang="en-US" sz="2000" i="1" dirty="0"/>
              <a:t>            &lt;</a:t>
            </a:r>
            <a:r>
              <a:rPr lang="en-US" sz="2000" b="1" dirty="0" err="1">
                <a:solidFill>
                  <a:schemeClr val="accent1">
                    <a:lumMod val="75000"/>
                  </a:schemeClr>
                </a:solidFill>
              </a:rPr>
              <a:t>DigestMethod</a:t>
            </a:r>
            <a:r>
              <a:rPr lang="en-US" sz="2000" dirty="0"/>
              <a:t>  Algorithm=“ </a:t>
            </a:r>
            <a:r>
              <a:rPr lang="en-US" sz="2000" i="1" dirty="0"/>
              <a:t>…hash algorithm for item…/&gt;</a:t>
            </a:r>
          </a:p>
          <a:p>
            <a:r>
              <a:rPr lang="en-US" sz="2000" i="1" dirty="0"/>
              <a:t>            </a:t>
            </a:r>
            <a:r>
              <a:rPr lang="en-US" sz="2000" dirty="0"/>
              <a:t>&lt;</a:t>
            </a:r>
            <a:r>
              <a:rPr lang="en-US" sz="2000" b="1" dirty="0" err="1">
                <a:solidFill>
                  <a:schemeClr val="accent1">
                    <a:lumMod val="75000"/>
                  </a:schemeClr>
                </a:solidFill>
              </a:rPr>
              <a:t>DigestValue</a:t>
            </a:r>
            <a:r>
              <a:rPr lang="en-US" sz="2000" dirty="0"/>
              <a:t>&gt;xyT14Rst…&lt;</a:t>
            </a:r>
            <a:r>
              <a:rPr lang="en-US" sz="2000" b="1" dirty="0"/>
              <a:t>/</a:t>
            </a:r>
            <a:r>
              <a:rPr lang="en-US" sz="2000" b="1" dirty="0" err="1">
                <a:solidFill>
                  <a:schemeClr val="accent1">
                    <a:lumMod val="75000"/>
                  </a:schemeClr>
                </a:solidFill>
              </a:rPr>
              <a:t>DigestValue</a:t>
            </a:r>
            <a:r>
              <a:rPr lang="en-US" sz="2000" dirty="0"/>
              <a:t>&gt;</a:t>
            </a:r>
            <a:endParaRPr lang="en-US" sz="2000" i="1" dirty="0"/>
          </a:p>
          <a:p>
            <a:r>
              <a:rPr lang="en-US" sz="2000" dirty="0"/>
              <a:t>        &lt;</a:t>
            </a:r>
            <a:r>
              <a:rPr lang="en-US" sz="2000" b="1" dirty="0"/>
              <a:t>/</a:t>
            </a: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</a:rPr>
              <a:t>Reference</a:t>
            </a:r>
            <a:r>
              <a:rPr lang="en-US" sz="2000" dirty="0"/>
              <a:t>&gt;</a:t>
            </a:r>
          </a:p>
          <a:p>
            <a:r>
              <a:rPr lang="en-US" sz="2000" dirty="0"/>
              <a:t>    &lt;</a:t>
            </a:r>
            <a:r>
              <a:rPr lang="en-US" sz="2000" b="1" dirty="0"/>
              <a:t>/</a:t>
            </a:r>
            <a:r>
              <a:rPr lang="en-US" sz="2000" b="1" dirty="0" err="1">
                <a:solidFill>
                  <a:schemeClr val="accent1">
                    <a:lumMod val="75000"/>
                  </a:schemeClr>
                </a:solidFill>
              </a:rPr>
              <a:t>SignedInfo</a:t>
            </a:r>
            <a:r>
              <a:rPr lang="en-US" sz="2000" dirty="0"/>
              <a:t>&gt;</a:t>
            </a:r>
          </a:p>
          <a:p>
            <a:r>
              <a:rPr lang="en-US" sz="2000" dirty="0"/>
              <a:t>    &lt;</a:t>
            </a:r>
            <a:r>
              <a:rPr lang="en-US" sz="2000" b="1" dirty="0" err="1">
                <a:solidFill>
                  <a:schemeClr val="accent1">
                    <a:lumMod val="75000"/>
                  </a:schemeClr>
                </a:solidFill>
              </a:rPr>
              <a:t>SignatureValue</a:t>
            </a:r>
            <a:r>
              <a:rPr lang="en-US" sz="2000" dirty="0"/>
              <a:t>&gt;xYzu2fR….&lt;</a:t>
            </a: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</a:rPr>
              <a:t>/</a:t>
            </a:r>
            <a:r>
              <a:rPr lang="en-US" sz="2000" b="1" dirty="0" err="1">
                <a:solidFill>
                  <a:schemeClr val="accent1">
                    <a:lumMod val="75000"/>
                  </a:schemeClr>
                </a:solidFill>
              </a:rPr>
              <a:t>SignatureValue</a:t>
            </a:r>
            <a:r>
              <a:rPr lang="en-US" sz="2000" dirty="0"/>
              <a:t>&gt;</a:t>
            </a:r>
          </a:p>
          <a:p>
            <a:r>
              <a:rPr lang="en-US" sz="2000" dirty="0"/>
              <a:t>&lt;</a:t>
            </a: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</a:rPr>
              <a:t>/Signature</a:t>
            </a:r>
            <a:r>
              <a:rPr lang="en-US" sz="2000" dirty="0"/>
              <a:t>&gt;</a:t>
            </a:r>
          </a:p>
        </p:txBody>
      </p:sp>
      <p:sp>
        <p:nvSpPr>
          <p:cNvPr id="6" name="AutoShape 4"/>
          <p:cNvSpPr>
            <a:spLocks noChangeArrowheads="1"/>
          </p:cNvSpPr>
          <p:nvPr/>
        </p:nvSpPr>
        <p:spPr bwMode="auto">
          <a:xfrm>
            <a:off x="4979219" y="5533230"/>
            <a:ext cx="2895600" cy="685800"/>
          </a:xfrm>
          <a:prstGeom prst="wedgeRoundRectCallout">
            <a:avLst>
              <a:gd name="adj1" fmla="val -61898"/>
              <a:gd name="adj2" fmla="val -129398"/>
              <a:gd name="adj3" fmla="val 16667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algn="ctr"/>
            <a:r>
              <a:rPr lang="en-US" sz="2000" i="1"/>
              <a:t>signature of entire</a:t>
            </a:r>
          </a:p>
          <a:p>
            <a:pPr algn="ctr"/>
            <a:r>
              <a:rPr lang="en-US" sz="2000" i="1"/>
              <a:t>&lt;SignedInfo&gt; element</a:t>
            </a:r>
          </a:p>
        </p:txBody>
      </p:sp>
      <p:sp>
        <p:nvSpPr>
          <p:cNvPr id="7" name="AutoShape 5"/>
          <p:cNvSpPr>
            <a:spLocks noChangeArrowheads="1"/>
          </p:cNvSpPr>
          <p:nvPr/>
        </p:nvSpPr>
        <p:spPr bwMode="auto">
          <a:xfrm>
            <a:off x="7798619" y="4237830"/>
            <a:ext cx="1447800" cy="685800"/>
          </a:xfrm>
          <a:prstGeom prst="wedgeRoundRectCallout">
            <a:avLst>
              <a:gd name="adj1" fmla="val -226972"/>
              <a:gd name="adj2" fmla="val -76620"/>
              <a:gd name="adj3" fmla="val 16667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algn="ctr"/>
            <a:r>
              <a:rPr lang="en-US" sz="2000" i="1"/>
              <a:t>digest of</a:t>
            </a:r>
          </a:p>
          <a:p>
            <a:pPr algn="ctr"/>
            <a:r>
              <a:rPr lang="en-US" sz="2000" i="1"/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40083323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XML Digital Signature ( benefit)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 rtl="0">
              <a:lnSpc>
                <a:spcPct val="150000"/>
              </a:lnSpc>
            </a:pPr>
            <a:r>
              <a:rPr lang="en-US" sz="2000" dirty="0"/>
              <a:t>XML Signature is </a:t>
            </a:r>
            <a:r>
              <a:rPr lang="en-US" sz="2000" b="1" dirty="0">
                <a:solidFill>
                  <a:srgbClr val="0070C0"/>
                </a:solidFill>
              </a:rPr>
              <a:t>more flexible </a:t>
            </a:r>
            <a:r>
              <a:rPr lang="en-US" sz="2000" dirty="0"/>
              <a:t>than other forms of digital signatures such as Pretty Good Privacy and Cryptographic Message Syntax, because it </a:t>
            </a:r>
            <a:r>
              <a:rPr lang="en-US" sz="2000" b="1" dirty="0">
                <a:solidFill>
                  <a:srgbClr val="0070C0"/>
                </a:solidFill>
              </a:rPr>
              <a:t>does not operate on binary data, </a:t>
            </a:r>
            <a:r>
              <a:rPr lang="en-US" sz="2000" dirty="0"/>
              <a:t>but on the </a:t>
            </a:r>
            <a:r>
              <a:rPr lang="en-US" sz="2000" b="1" dirty="0">
                <a:solidFill>
                  <a:srgbClr val="0070C0"/>
                </a:solidFill>
              </a:rPr>
              <a:t>XML </a:t>
            </a:r>
            <a:r>
              <a:rPr lang="en-US" sz="2000" b="1" dirty="0" err="1">
                <a:solidFill>
                  <a:srgbClr val="0070C0"/>
                </a:solidFill>
              </a:rPr>
              <a:t>Infoset</a:t>
            </a:r>
            <a:r>
              <a:rPr lang="en-US" sz="2000" dirty="0"/>
              <a:t> :</a:t>
            </a:r>
          </a:p>
          <a:p>
            <a:pPr algn="l" rtl="0">
              <a:lnSpc>
                <a:spcPct val="150000"/>
              </a:lnSpc>
            </a:pPr>
            <a:endParaRPr lang="en-US" sz="2000" dirty="0"/>
          </a:p>
          <a:p>
            <a:pPr algn="l" rtl="0">
              <a:lnSpc>
                <a:spcPct val="150000"/>
              </a:lnSpc>
            </a:pPr>
            <a:r>
              <a:rPr lang="en-US" sz="2000" dirty="0"/>
              <a:t> allowing to work on subsets of the data.</a:t>
            </a:r>
          </a:p>
          <a:p>
            <a:pPr algn="l" rtl="0">
              <a:lnSpc>
                <a:spcPct val="150000"/>
              </a:lnSpc>
            </a:pPr>
            <a:r>
              <a:rPr lang="en-US" sz="2000" dirty="0"/>
              <a:t> having various ways to bind the signature and signed information, and perform transformations.</a:t>
            </a:r>
          </a:p>
        </p:txBody>
      </p:sp>
    </p:spTree>
    <p:extLst>
      <p:ext uri="{BB962C8B-B14F-4D97-AF65-F5344CB8AC3E}">
        <p14:creationId xmlns:p14="http://schemas.microsoft.com/office/powerpoint/2010/main" val="12930173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XML Encryption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 rtl="0"/>
            <a:r>
              <a:rPr lang="en-US" sz="2000" dirty="0"/>
              <a:t>The </a:t>
            </a:r>
            <a:r>
              <a:rPr lang="en-US" sz="2000" b="1" dirty="0">
                <a:solidFill>
                  <a:srgbClr val="0070C0"/>
                </a:solidFill>
              </a:rPr>
              <a:t>confidentiality</a:t>
            </a:r>
            <a:r>
              <a:rPr lang="en-US" sz="2000" dirty="0"/>
              <a:t> of message is provided by using XML encryption.</a:t>
            </a:r>
          </a:p>
          <a:p>
            <a:pPr algn="l" rtl="0"/>
            <a:endParaRPr lang="en-US" sz="2000" dirty="0"/>
          </a:p>
          <a:p>
            <a:pPr algn="l" rtl="0"/>
            <a:r>
              <a:rPr lang="en-US" sz="2000" dirty="0"/>
              <a:t>XML Encryption supports </a:t>
            </a:r>
            <a:r>
              <a:rPr lang="en-US" sz="2000" b="1" dirty="0">
                <a:solidFill>
                  <a:srgbClr val="0070C0"/>
                </a:solidFill>
              </a:rPr>
              <a:t>the selective </a:t>
            </a:r>
            <a:r>
              <a:rPr lang="en-US" sz="2000" dirty="0"/>
              <a:t>as XML Signature which means the support of the encryption of portion of data.</a:t>
            </a:r>
          </a:p>
          <a:p>
            <a:pPr algn="l" rtl="0"/>
            <a:endParaRPr lang="en-US" sz="2000" dirty="0"/>
          </a:p>
          <a:p>
            <a:pPr algn="l" rtl="0"/>
            <a:r>
              <a:rPr lang="en-US" sz="2000" dirty="0"/>
              <a:t> XML </a:t>
            </a:r>
            <a:r>
              <a:rPr lang="en-US" sz="2000" b="1" u="sng" dirty="0">
                <a:solidFill>
                  <a:srgbClr val="0070C0"/>
                </a:solidFill>
              </a:rPr>
              <a:t>encryption specification </a:t>
            </a:r>
            <a:r>
              <a:rPr lang="en-US" sz="2000" dirty="0"/>
              <a:t>distinguishes between </a:t>
            </a:r>
            <a:r>
              <a:rPr lang="en-US" sz="2000" dirty="0">
                <a:solidFill>
                  <a:srgbClr val="0070C0"/>
                </a:solidFill>
              </a:rPr>
              <a:t>encryption information </a:t>
            </a:r>
            <a:r>
              <a:rPr lang="en-US" sz="2000" dirty="0"/>
              <a:t>and </a:t>
            </a:r>
            <a:r>
              <a:rPr lang="en-US" sz="2000" dirty="0">
                <a:solidFill>
                  <a:srgbClr val="0070C0"/>
                </a:solidFill>
              </a:rPr>
              <a:t>encrypted data</a:t>
            </a:r>
            <a:r>
              <a:rPr lang="en-US" sz="2000" dirty="0"/>
              <a:t> and determines the encryption key information and encryption algorithm</a:t>
            </a:r>
          </a:p>
        </p:txBody>
      </p:sp>
    </p:spTree>
    <p:extLst>
      <p:ext uri="{BB962C8B-B14F-4D97-AF65-F5344CB8AC3E}">
        <p14:creationId xmlns:p14="http://schemas.microsoft.com/office/powerpoint/2010/main" val="31588584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XML Encryption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4BE3CEF-BBDF-4FEC-B729-B0A2F8BD2A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Example:</a:t>
            </a:r>
          </a:p>
          <a:p>
            <a:endParaRPr lang="en-US" dirty="0"/>
          </a:p>
        </p:txBody>
      </p:sp>
      <p:sp>
        <p:nvSpPr>
          <p:cNvPr id="4" name="Rectangle 3"/>
          <p:cNvSpPr>
            <a:spLocks noGrp="1" noChangeArrowheads="1"/>
          </p:cNvSpPr>
          <p:nvPr/>
        </p:nvSpPr>
        <p:spPr bwMode="auto">
          <a:xfrm>
            <a:off x="2286000" y="1451769"/>
            <a:ext cx="7620000" cy="152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endParaRPr lang="en-US" dirty="0"/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1898807" y="2687062"/>
            <a:ext cx="6303329" cy="3046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r>
              <a:rPr lang="en-US" dirty="0"/>
              <a:t>&lt;payment </a:t>
            </a:r>
            <a:r>
              <a:rPr lang="en-US" dirty="0" err="1"/>
              <a:t>xmlns</a:t>
            </a:r>
            <a:r>
              <a:rPr lang="en-US" dirty="0"/>
              <a:t>=“…”&gt;</a:t>
            </a:r>
          </a:p>
          <a:p>
            <a:r>
              <a:rPr lang="en-US" dirty="0"/>
              <a:t>    &lt;name&gt; John Doe &lt;/name&gt;</a:t>
            </a:r>
          </a:p>
          <a:p>
            <a:r>
              <a:rPr lang="en-US" dirty="0"/>
              <a:t>    &lt;</a:t>
            </a:r>
            <a:r>
              <a:rPr lang="en-US" dirty="0" err="1"/>
              <a:t>creditCard</a:t>
            </a:r>
            <a:r>
              <a:rPr lang="en-US" dirty="0"/>
              <a:t>  type=“visa”  limit=“5000” \&gt;</a:t>
            </a:r>
          </a:p>
          <a:p>
            <a:r>
              <a:rPr lang="en-US" dirty="0"/>
              <a:t>        &lt;number&gt; 1234 5678 9012 3456 &lt;/number&gt;</a:t>
            </a:r>
          </a:p>
          <a:p>
            <a:r>
              <a:rPr lang="en-US" dirty="0"/>
              <a:t>        &lt;issuer&gt; Bank of XY &lt;/issuer&gt;</a:t>
            </a:r>
          </a:p>
          <a:p>
            <a:r>
              <a:rPr lang="en-US" dirty="0"/>
              <a:t>        &lt;expiration&gt; 04/09 &lt;/expiration&gt;</a:t>
            </a:r>
          </a:p>
          <a:p>
            <a:r>
              <a:rPr lang="en-US" dirty="0"/>
              <a:t>    &lt;/</a:t>
            </a:r>
            <a:r>
              <a:rPr lang="en-US" dirty="0" err="1"/>
              <a:t>creditCard</a:t>
            </a:r>
            <a:r>
              <a:rPr lang="en-US" dirty="0"/>
              <a:t>&gt;</a:t>
            </a:r>
          </a:p>
          <a:p>
            <a:r>
              <a:rPr lang="en-US" dirty="0"/>
              <a:t>&lt;/payment&gt;</a:t>
            </a:r>
          </a:p>
        </p:txBody>
      </p:sp>
    </p:spTree>
    <p:extLst>
      <p:ext uri="{BB962C8B-B14F-4D97-AF65-F5344CB8AC3E}">
        <p14:creationId xmlns:p14="http://schemas.microsoft.com/office/powerpoint/2010/main" val="27293034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XML Encryption</a:t>
            </a:r>
          </a:p>
        </p:txBody>
      </p:sp>
      <p:sp>
        <p:nvSpPr>
          <p:cNvPr id="15" name="Rectangle 14"/>
          <p:cNvSpPr>
            <a:spLocks noGrp="1" noChangeArrowheads="1"/>
          </p:cNvSpPr>
          <p:nvPr/>
        </p:nvSpPr>
        <p:spPr bwMode="auto">
          <a:xfrm>
            <a:off x="2133600" y="1600200"/>
            <a:ext cx="75438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2000" dirty="0"/>
              <a:t>Example: encrypt the credit card element (including tags)</a:t>
            </a:r>
          </a:p>
          <a:p>
            <a:pPr lvl="1"/>
            <a:r>
              <a:rPr lang="en-US" sz="2000" dirty="0"/>
              <a:t>Encrypted element replaces element</a:t>
            </a:r>
          </a:p>
        </p:txBody>
      </p:sp>
      <p:sp>
        <p:nvSpPr>
          <p:cNvPr id="16" name="Text Box 4"/>
          <p:cNvSpPr txBox="1">
            <a:spLocks noChangeArrowheads="1"/>
          </p:cNvSpPr>
          <p:nvPr/>
        </p:nvSpPr>
        <p:spPr bwMode="auto">
          <a:xfrm>
            <a:off x="1958505" y="2468563"/>
            <a:ext cx="7566025" cy="405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r>
              <a:rPr lang="en-US" sz="2000" dirty="0"/>
              <a:t>&lt;payment </a:t>
            </a:r>
            <a:r>
              <a:rPr lang="en-US" sz="2000" dirty="0" err="1"/>
              <a:t>xmlns</a:t>
            </a:r>
            <a:r>
              <a:rPr lang="en-US" sz="2000" dirty="0"/>
              <a:t>=“…”&gt;</a:t>
            </a:r>
          </a:p>
          <a:p>
            <a:r>
              <a:rPr lang="en-US" sz="2000" dirty="0"/>
              <a:t>    &lt;name&gt; John Doe &lt;/name&gt;</a:t>
            </a:r>
          </a:p>
          <a:p>
            <a:r>
              <a:rPr lang="en-US" sz="2000" dirty="0"/>
              <a:t>    &lt;</a:t>
            </a:r>
            <a:r>
              <a:rPr lang="en-US" sz="2000" dirty="0" err="1"/>
              <a:t>EncryptedData</a:t>
            </a:r>
            <a:r>
              <a:rPr lang="en-US" sz="2000" dirty="0"/>
              <a:t> Type=“http://www.w3.org/2001/04/xmlenc#Element</a:t>
            </a:r>
          </a:p>
          <a:p>
            <a:r>
              <a:rPr lang="en-US" sz="2000" dirty="0"/>
              <a:t>                                </a:t>
            </a:r>
            <a:r>
              <a:rPr lang="en-US" sz="2000" dirty="0" err="1"/>
              <a:t>xmlns</a:t>
            </a:r>
            <a:r>
              <a:rPr lang="en-US" sz="2000" dirty="0"/>
              <a:t>=“</a:t>
            </a:r>
            <a:r>
              <a:rPr lang="en-US" sz="2000" i="1" dirty="0"/>
              <a:t>…XML encryption namespace…</a:t>
            </a:r>
            <a:r>
              <a:rPr lang="en-US" sz="2000" dirty="0"/>
              <a:t>”&gt;</a:t>
            </a:r>
          </a:p>
          <a:p>
            <a:r>
              <a:rPr lang="en-US" sz="2000" dirty="0"/>
              <a:t>        &lt;</a:t>
            </a:r>
            <a:r>
              <a:rPr lang="en-US" sz="2000" dirty="0" err="1"/>
              <a:t>EncryptionMethod</a:t>
            </a:r>
            <a:r>
              <a:rPr lang="en-US" sz="2000" dirty="0"/>
              <a:t> Algorithm=“…” /&gt;</a:t>
            </a:r>
          </a:p>
          <a:p>
            <a:r>
              <a:rPr lang="en-US" sz="2000" dirty="0"/>
              <a:t>        &lt;</a:t>
            </a:r>
            <a:r>
              <a:rPr lang="en-US" sz="2000" dirty="0" err="1"/>
              <a:t>KeyInfo</a:t>
            </a:r>
            <a:r>
              <a:rPr lang="en-US" sz="2000" dirty="0"/>
              <a:t> </a:t>
            </a:r>
            <a:r>
              <a:rPr lang="en-US" sz="2000" dirty="0" err="1"/>
              <a:t>xmlns</a:t>
            </a:r>
            <a:r>
              <a:rPr lang="en-US" sz="2000" dirty="0"/>
              <a:t>=“…”&gt;</a:t>
            </a:r>
          </a:p>
          <a:p>
            <a:r>
              <a:rPr lang="en-US" sz="2000" dirty="0"/>
              <a:t>             &lt;</a:t>
            </a:r>
            <a:r>
              <a:rPr lang="en-US" sz="2000" dirty="0" err="1"/>
              <a:t>KeyName</a:t>
            </a:r>
            <a:r>
              <a:rPr lang="en-US" sz="2000" dirty="0"/>
              <a:t>&gt; </a:t>
            </a:r>
            <a:r>
              <a:rPr lang="en-US" sz="2000" dirty="0" err="1"/>
              <a:t>keyABC</a:t>
            </a:r>
            <a:r>
              <a:rPr lang="en-US" sz="2000" dirty="0"/>
              <a:t> &lt;/</a:t>
            </a:r>
            <a:r>
              <a:rPr lang="en-US" sz="2000" dirty="0" err="1"/>
              <a:t>KeyName</a:t>
            </a:r>
            <a:r>
              <a:rPr lang="en-US" sz="2000" dirty="0"/>
              <a:t>&gt;</a:t>
            </a:r>
          </a:p>
          <a:p>
            <a:r>
              <a:rPr lang="en-US" sz="2000" dirty="0"/>
              <a:t>        &lt;/</a:t>
            </a:r>
            <a:r>
              <a:rPr lang="en-US" sz="2000" dirty="0" err="1"/>
              <a:t>KeyInfo</a:t>
            </a:r>
            <a:r>
              <a:rPr lang="en-US" sz="2000" dirty="0"/>
              <a:t>&gt;</a:t>
            </a:r>
          </a:p>
          <a:p>
            <a:r>
              <a:rPr lang="en-US" sz="2000" dirty="0"/>
              <a:t>        &lt;</a:t>
            </a:r>
            <a:r>
              <a:rPr lang="en-US" sz="2000" dirty="0" err="1"/>
              <a:t>CipherData</a:t>
            </a:r>
            <a:r>
              <a:rPr lang="en-US" sz="2000" dirty="0"/>
              <a:t>&gt;</a:t>
            </a:r>
          </a:p>
          <a:p>
            <a:r>
              <a:rPr lang="en-US" sz="2000" dirty="0"/>
              <a:t>               &lt;</a:t>
            </a:r>
            <a:r>
              <a:rPr lang="en-US" sz="2000" dirty="0" err="1"/>
              <a:t>CipherValue</a:t>
            </a:r>
            <a:r>
              <a:rPr lang="en-US" sz="2000" dirty="0"/>
              <a:t>&gt; AB12VY54321X ….. &lt;/</a:t>
            </a:r>
            <a:r>
              <a:rPr lang="en-US" sz="2000" dirty="0" err="1"/>
              <a:t>CipherValue</a:t>
            </a:r>
            <a:r>
              <a:rPr lang="en-US" sz="2000" dirty="0"/>
              <a:t>&gt;</a:t>
            </a:r>
          </a:p>
          <a:p>
            <a:r>
              <a:rPr lang="en-US" sz="2000" dirty="0"/>
              <a:t>        &lt;/</a:t>
            </a:r>
            <a:r>
              <a:rPr lang="en-US" sz="2000" dirty="0" err="1"/>
              <a:t>CipherData</a:t>
            </a:r>
            <a:r>
              <a:rPr lang="en-US" sz="2000" dirty="0"/>
              <a:t>&gt;</a:t>
            </a:r>
          </a:p>
          <a:p>
            <a:r>
              <a:rPr lang="en-US" sz="2000" dirty="0"/>
              <a:t>    &lt;/</a:t>
            </a:r>
            <a:r>
              <a:rPr lang="en-US" sz="2000" dirty="0" err="1"/>
              <a:t>EncryptedData</a:t>
            </a:r>
            <a:r>
              <a:rPr lang="en-US" sz="2000" dirty="0"/>
              <a:t>&gt;</a:t>
            </a:r>
          </a:p>
          <a:p>
            <a:r>
              <a:rPr lang="en-US" sz="2000" dirty="0"/>
              <a:t>&lt;/payment&gt;</a:t>
            </a:r>
          </a:p>
        </p:txBody>
      </p:sp>
      <p:sp>
        <p:nvSpPr>
          <p:cNvPr id="17" name="AutoShape 5"/>
          <p:cNvSpPr>
            <a:spLocks noChangeArrowheads="1"/>
          </p:cNvSpPr>
          <p:nvPr/>
        </p:nvSpPr>
        <p:spPr bwMode="auto">
          <a:xfrm>
            <a:off x="8283104" y="2011362"/>
            <a:ext cx="1828800" cy="762000"/>
          </a:xfrm>
          <a:prstGeom prst="wedgeRoundRectCallout">
            <a:avLst>
              <a:gd name="adj1" fmla="val -16491"/>
              <a:gd name="adj2" fmla="val 103750"/>
              <a:gd name="adj3" fmla="val 16667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algn="ctr"/>
            <a:r>
              <a:rPr lang="en-US" sz="2000" i="1"/>
              <a:t>encrypting</a:t>
            </a:r>
          </a:p>
          <a:p>
            <a:pPr algn="ctr"/>
            <a:r>
              <a:rPr lang="en-US" sz="2000" i="1"/>
              <a:t>an element</a:t>
            </a:r>
          </a:p>
        </p:txBody>
      </p:sp>
      <p:sp>
        <p:nvSpPr>
          <p:cNvPr id="18" name="AutoShape 6"/>
          <p:cNvSpPr>
            <a:spLocks noChangeArrowheads="1"/>
          </p:cNvSpPr>
          <p:nvPr/>
        </p:nvSpPr>
        <p:spPr bwMode="auto">
          <a:xfrm>
            <a:off x="8664104" y="3459162"/>
            <a:ext cx="1676400" cy="838200"/>
          </a:xfrm>
          <a:prstGeom prst="wedgeRoundRectCallout">
            <a:avLst>
              <a:gd name="adj1" fmla="val -165718"/>
              <a:gd name="adj2" fmla="val 2273"/>
              <a:gd name="adj3" fmla="val 16667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9" name="Text Box 9"/>
          <p:cNvSpPr txBox="1">
            <a:spLocks noChangeArrowheads="1"/>
          </p:cNvSpPr>
          <p:nvPr/>
        </p:nvSpPr>
        <p:spPr bwMode="auto">
          <a:xfrm>
            <a:off x="8816505" y="3535363"/>
            <a:ext cx="1268413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r>
              <a:rPr lang="en-US" sz="2000" i="1"/>
              <a:t>encryption</a:t>
            </a:r>
          </a:p>
          <a:p>
            <a:r>
              <a:rPr lang="en-US" sz="2000" i="1"/>
              <a:t>algorithm</a:t>
            </a:r>
          </a:p>
        </p:txBody>
      </p:sp>
      <p:sp>
        <p:nvSpPr>
          <p:cNvPr id="20" name="AutoShape 10"/>
          <p:cNvSpPr>
            <a:spLocks noChangeArrowheads="1"/>
          </p:cNvSpPr>
          <p:nvPr/>
        </p:nvSpPr>
        <p:spPr bwMode="auto">
          <a:xfrm>
            <a:off x="7978304" y="4525962"/>
            <a:ext cx="1752600" cy="685800"/>
          </a:xfrm>
          <a:prstGeom prst="wedgeRoundRectCallout">
            <a:avLst>
              <a:gd name="adj1" fmla="val -128440"/>
              <a:gd name="adj2" fmla="val -52083"/>
              <a:gd name="adj3" fmla="val 16667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1" name="Text Box 12"/>
          <p:cNvSpPr txBox="1">
            <a:spLocks noChangeArrowheads="1"/>
          </p:cNvSpPr>
          <p:nvPr/>
        </p:nvSpPr>
        <p:spPr bwMode="auto">
          <a:xfrm>
            <a:off x="8054505" y="4525963"/>
            <a:ext cx="1604963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r>
              <a:rPr lang="en-US" sz="2000" i="1"/>
              <a:t>identify key to</a:t>
            </a:r>
          </a:p>
          <a:p>
            <a:r>
              <a:rPr lang="en-US" sz="2000" i="1"/>
              <a:t>   receiver</a:t>
            </a:r>
          </a:p>
        </p:txBody>
      </p:sp>
      <p:sp>
        <p:nvSpPr>
          <p:cNvPr id="22" name="AutoShape 13"/>
          <p:cNvSpPr>
            <a:spLocks noChangeArrowheads="1"/>
          </p:cNvSpPr>
          <p:nvPr/>
        </p:nvSpPr>
        <p:spPr bwMode="auto">
          <a:xfrm>
            <a:off x="7063904" y="5668962"/>
            <a:ext cx="1524000" cy="685800"/>
          </a:xfrm>
          <a:prstGeom prst="wedgeRoundRectCallout">
            <a:avLst>
              <a:gd name="adj1" fmla="val -101250"/>
              <a:gd name="adj2" fmla="val -73380"/>
              <a:gd name="adj3" fmla="val 16667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3" name="Text Box 14"/>
          <p:cNvSpPr txBox="1">
            <a:spLocks noChangeArrowheads="1"/>
          </p:cNvSpPr>
          <p:nvPr/>
        </p:nvSpPr>
        <p:spPr bwMode="auto">
          <a:xfrm>
            <a:off x="7216305" y="5668963"/>
            <a:ext cx="1184275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r>
              <a:rPr lang="en-US" sz="2000" i="1"/>
              <a:t>encrypted</a:t>
            </a:r>
          </a:p>
          <a:p>
            <a:r>
              <a:rPr lang="en-US" sz="2000" i="1"/>
              <a:t>     data</a:t>
            </a:r>
          </a:p>
        </p:txBody>
      </p:sp>
    </p:spTree>
    <p:extLst>
      <p:ext uri="{BB962C8B-B14F-4D97-AF65-F5344CB8AC3E}">
        <p14:creationId xmlns:p14="http://schemas.microsoft.com/office/powerpoint/2010/main" val="32592158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XML Encryption – Some Alternatives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609600" indent="-609600">
              <a:buFontTx/>
              <a:buAutoNum type="arabicPeriod"/>
            </a:pPr>
            <a:r>
              <a:rPr lang="en-US" sz="2000" dirty="0"/>
              <a:t>Symmetrically encrypt data, assume the receiver knows the key and include key name (previous example)</a:t>
            </a:r>
          </a:p>
          <a:p>
            <a:pPr marL="609600" indent="-609600">
              <a:buFontTx/>
              <a:buAutoNum type="arabicPeriod"/>
            </a:pPr>
            <a:r>
              <a:rPr lang="en-US" sz="2000" dirty="0"/>
              <a:t>Symmetrically encrypt data, include encrypted key in message (encrypted with public key of receiver) (next example)</a:t>
            </a:r>
          </a:p>
        </p:txBody>
      </p:sp>
    </p:spTree>
    <p:extLst>
      <p:ext uri="{BB962C8B-B14F-4D97-AF65-F5344CB8AC3E}">
        <p14:creationId xmlns:p14="http://schemas.microsoft.com/office/powerpoint/2010/main" val="42853874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XML Encryption and SOAP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sz="2000" dirty="0"/>
              <a:t>Store encryption key in header, encrypted data is body, an element w/i body, or an attachment.</a:t>
            </a:r>
          </a:p>
          <a:p>
            <a:pPr algn="l" rtl="0"/>
            <a:endParaRPr lang="en-US" sz="2000" dirty="0"/>
          </a:p>
          <a:p>
            <a:pPr algn="l" rtl="0"/>
            <a:r>
              <a:rPr lang="en-US" sz="2000" dirty="0"/>
              <a:t>The result of the encryption must be a valid SOAP envelope</a:t>
            </a:r>
          </a:p>
          <a:p>
            <a:pPr lvl="1" algn="l" rtl="0"/>
            <a:r>
              <a:rPr lang="en-US" sz="2000" dirty="0"/>
              <a:t>Can’t encrypt &lt;</a:t>
            </a:r>
            <a:r>
              <a:rPr lang="en-US" sz="2000" dirty="0" err="1"/>
              <a:t>s:Envelope</a:t>
            </a:r>
            <a:r>
              <a:rPr lang="en-US" sz="2000" dirty="0"/>
              <a:t>&gt;, &lt;</a:t>
            </a:r>
            <a:r>
              <a:rPr lang="en-US" sz="2000" dirty="0" err="1"/>
              <a:t>s:Header</a:t>
            </a:r>
            <a:r>
              <a:rPr lang="en-US" sz="2000" dirty="0"/>
              <a:t>&gt; or &lt;</a:t>
            </a:r>
            <a:r>
              <a:rPr lang="en-US" sz="2000" dirty="0" err="1"/>
              <a:t>s:Body</a:t>
            </a:r>
            <a:r>
              <a:rPr lang="en-US" sz="2000" dirty="0"/>
              <a:t>&gt; elements; only their descendants</a:t>
            </a:r>
          </a:p>
          <a:p>
            <a:pPr algn="l" rt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50867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XML Encryption (2)</a:t>
            </a:r>
          </a:p>
        </p:txBody>
      </p:sp>
      <p:sp>
        <p:nvSpPr>
          <p:cNvPr id="8196" name="Text Box 4"/>
          <p:cNvSpPr txBox="1">
            <a:spLocks noChangeArrowheads="1"/>
          </p:cNvSpPr>
          <p:nvPr/>
        </p:nvSpPr>
        <p:spPr bwMode="auto">
          <a:xfrm>
            <a:off x="2438400" y="1600200"/>
            <a:ext cx="6904006" cy="50167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rtl="0"/>
            <a:r>
              <a:rPr lang="en-US" sz="2000" dirty="0"/>
              <a:t>&lt;</a:t>
            </a:r>
            <a:r>
              <a:rPr lang="en-US" sz="2000" dirty="0" err="1"/>
              <a:t>s:Header</a:t>
            </a:r>
            <a:r>
              <a:rPr lang="en-US" sz="2000" dirty="0"/>
              <a:t>&gt;</a:t>
            </a:r>
          </a:p>
          <a:p>
            <a:pPr algn="l" rtl="0"/>
            <a:r>
              <a:rPr lang="en-US" sz="2000" dirty="0"/>
              <a:t>    &lt;</a:t>
            </a:r>
            <a:r>
              <a:rPr lang="en-US" sz="2000" dirty="0" err="1"/>
              <a:t>wsse:Security</a:t>
            </a:r>
            <a:r>
              <a:rPr lang="en-US" sz="2000" dirty="0"/>
              <a:t>&gt;</a:t>
            </a:r>
          </a:p>
          <a:p>
            <a:pPr algn="l" rtl="0"/>
            <a:r>
              <a:rPr lang="en-US" sz="2000" dirty="0"/>
              <a:t>        &lt;</a:t>
            </a:r>
            <a:r>
              <a:rPr lang="en-US" sz="2000" dirty="0" err="1"/>
              <a:t>xenc:EncryptedKey</a:t>
            </a:r>
            <a:r>
              <a:rPr lang="en-US" sz="2000" dirty="0"/>
              <a:t> &gt;</a:t>
            </a:r>
          </a:p>
          <a:p>
            <a:pPr algn="l" rtl="0"/>
            <a:r>
              <a:rPr lang="en-US" sz="2000" dirty="0"/>
              <a:t>            &lt;</a:t>
            </a:r>
            <a:r>
              <a:rPr lang="en-US" sz="2000" dirty="0" err="1"/>
              <a:t>xenc:EncryptionMethod</a:t>
            </a:r>
            <a:r>
              <a:rPr lang="en-US" sz="2000" dirty="0"/>
              <a:t>  </a:t>
            </a:r>
          </a:p>
          <a:p>
            <a:pPr algn="l" rtl="0"/>
            <a:r>
              <a:rPr lang="en-US" sz="2000" dirty="0"/>
              <a:t>                   Algorithm=“</a:t>
            </a:r>
            <a:r>
              <a:rPr lang="en-US" sz="2000" i="1" dirty="0"/>
              <a:t>…pub. key </a:t>
            </a:r>
            <a:r>
              <a:rPr lang="en-US" sz="2000" i="1" dirty="0" err="1"/>
              <a:t>algo</a:t>
            </a:r>
            <a:r>
              <a:rPr lang="en-US" sz="2000" i="1" dirty="0"/>
              <a:t>. to encrypt symmetric key…”/&gt;</a:t>
            </a:r>
          </a:p>
          <a:p>
            <a:pPr algn="l" rtl="0"/>
            <a:r>
              <a:rPr lang="en-US" sz="2000" i="1" dirty="0"/>
              <a:t>            &lt;</a:t>
            </a:r>
            <a:r>
              <a:rPr lang="en-US" sz="2000" dirty="0" err="1"/>
              <a:t>ds:KeyInfo</a:t>
            </a:r>
            <a:r>
              <a:rPr lang="en-US" sz="2000" dirty="0"/>
              <a:t>&gt;  &lt;</a:t>
            </a:r>
            <a:r>
              <a:rPr lang="en-US" sz="2000" dirty="0" err="1"/>
              <a:t>ds:KeyName</a:t>
            </a:r>
            <a:r>
              <a:rPr lang="en-US" sz="2000" dirty="0"/>
              <a:t>&gt; Bill  &lt;/</a:t>
            </a:r>
            <a:r>
              <a:rPr lang="en-US" sz="2000" dirty="0" err="1"/>
              <a:t>ds:KeyName</a:t>
            </a:r>
            <a:r>
              <a:rPr lang="en-US" sz="2000" dirty="0"/>
              <a:t>&gt;</a:t>
            </a:r>
          </a:p>
          <a:p>
            <a:pPr algn="l" rtl="0"/>
            <a:r>
              <a:rPr lang="en-US" sz="2000" dirty="0"/>
              <a:t>            &lt;/</a:t>
            </a:r>
            <a:r>
              <a:rPr lang="en-US" sz="2000" dirty="0" err="1"/>
              <a:t>ds:KeyInfo</a:t>
            </a:r>
            <a:r>
              <a:rPr lang="en-US" sz="2000" dirty="0"/>
              <a:t>&gt;</a:t>
            </a:r>
          </a:p>
          <a:p>
            <a:pPr algn="l" rtl="0"/>
            <a:r>
              <a:rPr lang="en-US" sz="2000" i="1" dirty="0"/>
              <a:t>            &lt;</a:t>
            </a:r>
            <a:r>
              <a:rPr lang="en-US" sz="2000" dirty="0" err="1"/>
              <a:t>xenc:CipherData</a:t>
            </a:r>
            <a:r>
              <a:rPr lang="en-US" sz="2000" dirty="0"/>
              <a:t>&gt;</a:t>
            </a:r>
          </a:p>
          <a:p>
            <a:pPr algn="l" rtl="0"/>
            <a:r>
              <a:rPr lang="en-US" sz="2000" dirty="0"/>
              <a:t>                &lt;</a:t>
            </a:r>
            <a:r>
              <a:rPr lang="en-US" sz="2000" dirty="0" err="1"/>
              <a:t>xenc:CipherValue</a:t>
            </a:r>
            <a:r>
              <a:rPr lang="en-US" sz="2000" dirty="0"/>
              <a:t>&gt;abcd456…&lt;/</a:t>
            </a:r>
            <a:r>
              <a:rPr lang="en-US" sz="2000" dirty="0" err="1"/>
              <a:t>xenc:CipherValue</a:t>
            </a:r>
            <a:r>
              <a:rPr lang="en-US" sz="2000" dirty="0"/>
              <a:t>&gt;</a:t>
            </a:r>
          </a:p>
          <a:p>
            <a:pPr algn="l" rtl="0"/>
            <a:r>
              <a:rPr lang="en-US" sz="2000" dirty="0"/>
              <a:t>            &lt;/</a:t>
            </a:r>
            <a:r>
              <a:rPr lang="en-US" sz="2000" dirty="0" err="1"/>
              <a:t>xenc:CipherData</a:t>
            </a:r>
            <a:r>
              <a:rPr lang="en-US" sz="2000" dirty="0"/>
              <a:t>&gt;</a:t>
            </a:r>
          </a:p>
          <a:p>
            <a:pPr algn="l" rtl="0"/>
            <a:r>
              <a:rPr lang="en-US" sz="2000" i="1" dirty="0"/>
              <a:t>            &lt;</a:t>
            </a:r>
            <a:r>
              <a:rPr lang="en-US" sz="2000" dirty="0" err="1"/>
              <a:t>xenc:ReferenceList</a:t>
            </a:r>
            <a:r>
              <a:rPr lang="en-US" sz="2000" dirty="0"/>
              <a:t>&gt;</a:t>
            </a:r>
          </a:p>
          <a:p>
            <a:pPr algn="l" rtl="0"/>
            <a:r>
              <a:rPr lang="en-US" sz="2000" dirty="0"/>
              <a:t>                &lt;</a:t>
            </a:r>
            <a:r>
              <a:rPr lang="en-US" sz="2000" dirty="0" err="1"/>
              <a:t>xenc:DataReference</a:t>
            </a:r>
            <a:r>
              <a:rPr lang="en-US" sz="2000" dirty="0"/>
              <a:t> URI=“#</a:t>
            </a:r>
            <a:r>
              <a:rPr lang="en-US" sz="2000" dirty="0" err="1"/>
              <a:t>EncrData</a:t>
            </a:r>
            <a:r>
              <a:rPr lang="en-US" sz="2000" dirty="0"/>
              <a:t>” /&gt;</a:t>
            </a:r>
          </a:p>
          <a:p>
            <a:pPr algn="l" rtl="0"/>
            <a:r>
              <a:rPr lang="en-US" sz="2000" dirty="0"/>
              <a:t>            &lt;/</a:t>
            </a:r>
            <a:r>
              <a:rPr lang="en-US" sz="2000" dirty="0" err="1"/>
              <a:t>xenc:ReferenceList</a:t>
            </a:r>
            <a:r>
              <a:rPr lang="en-US" sz="2000" dirty="0"/>
              <a:t>&gt;</a:t>
            </a:r>
          </a:p>
          <a:p>
            <a:pPr algn="l" rtl="0"/>
            <a:r>
              <a:rPr lang="en-US" sz="2000" dirty="0"/>
              <a:t>        &lt;/</a:t>
            </a:r>
            <a:r>
              <a:rPr lang="en-US" sz="2000" dirty="0" err="1"/>
              <a:t>xenc:EncryptedKey</a:t>
            </a:r>
            <a:r>
              <a:rPr lang="en-US" sz="2000" dirty="0"/>
              <a:t>&gt;</a:t>
            </a:r>
          </a:p>
          <a:p>
            <a:pPr algn="l" rtl="0"/>
            <a:r>
              <a:rPr lang="en-US" sz="2000" dirty="0"/>
              <a:t>    &lt;/</a:t>
            </a:r>
            <a:r>
              <a:rPr lang="en-US" sz="2000" dirty="0" err="1"/>
              <a:t>wsse:Security</a:t>
            </a:r>
            <a:r>
              <a:rPr lang="en-US" sz="2000" dirty="0"/>
              <a:t>&gt;</a:t>
            </a:r>
          </a:p>
          <a:p>
            <a:pPr algn="l" rtl="0"/>
            <a:r>
              <a:rPr lang="en-US" sz="2000" dirty="0"/>
              <a:t>&lt;/</a:t>
            </a:r>
            <a:r>
              <a:rPr lang="en-US" sz="2000" dirty="0" err="1"/>
              <a:t>s:Header</a:t>
            </a:r>
            <a:r>
              <a:rPr lang="en-US" sz="2000" dirty="0"/>
              <a:t>&gt;</a:t>
            </a:r>
          </a:p>
        </p:txBody>
      </p:sp>
      <p:sp>
        <p:nvSpPr>
          <p:cNvPr id="8197" name="AutoShape 5"/>
          <p:cNvSpPr>
            <a:spLocks noChangeArrowheads="1"/>
          </p:cNvSpPr>
          <p:nvPr/>
        </p:nvSpPr>
        <p:spPr bwMode="auto">
          <a:xfrm>
            <a:off x="8458200" y="4572000"/>
            <a:ext cx="1981200" cy="685800"/>
          </a:xfrm>
          <a:prstGeom prst="wedgeRoundRectCallout">
            <a:avLst>
              <a:gd name="adj1" fmla="val -147116"/>
              <a:gd name="adj2" fmla="val -78009"/>
              <a:gd name="adj3" fmla="val 16667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2000" i="1"/>
              <a:t>encrypted symmetric  key</a:t>
            </a:r>
          </a:p>
        </p:txBody>
      </p:sp>
      <p:sp>
        <p:nvSpPr>
          <p:cNvPr id="8198" name="Text Box 6"/>
          <p:cNvSpPr txBox="1">
            <a:spLocks noChangeArrowheads="1"/>
          </p:cNvSpPr>
          <p:nvPr/>
        </p:nvSpPr>
        <p:spPr bwMode="auto">
          <a:xfrm>
            <a:off x="6529869" y="1154668"/>
            <a:ext cx="41381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 rtl="0"/>
            <a:r>
              <a:rPr lang="en-US" dirty="0"/>
              <a:t>Encrypted key is stored in header</a:t>
            </a:r>
          </a:p>
        </p:txBody>
      </p:sp>
      <p:sp>
        <p:nvSpPr>
          <p:cNvPr id="8200" name="AutoShape 8"/>
          <p:cNvSpPr>
            <a:spLocks noChangeArrowheads="1"/>
          </p:cNvSpPr>
          <p:nvPr/>
        </p:nvSpPr>
        <p:spPr bwMode="auto">
          <a:xfrm>
            <a:off x="7696200" y="5334000"/>
            <a:ext cx="2133600" cy="1066800"/>
          </a:xfrm>
          <a:prstGeom prst="wedgeRoundRectCallout">
            <a:avLst>
              <a:gd name="adj1" fmla="val -126264"/>
              <a:gd name="adj2" fmla="val -43306"/>
              <a:gd name="adj3" fmla="val 16667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2000" i="1"/>
              <a:t>list of data items encrypted with</a:t>
            </a:r>
          </a:p>
          <a:p>
            <a:pPr algn="ctr"/>
            <a:r>
              <a:rPr lang="en-US" sz="2000" i="1"/>
              <a:t>symmetric key</a:t>
            </a:r>
          </a:p>
        </p:txBody>
      </p:sp>
      <p:sp>
        <p:nvSpPr>
          <p:cNvPr id="8201" name="Text Box 9"/>
          <p:cNvSpPr txBox="1">
            <a:spLocks noChangeArrowheads="1"/>
          </p:cNvSpPr>
          <p:nvPr/>
        </p:nvSpPr>
        <p:spPr bwMode="auto">
          <a:xfrm>
            <a:off x="6529869" y="1524000"/>
            <a:ext cx="3936306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 rtl="0"/>
            <a:r>
              <a:rPr lang="en-US" i="1" dirty="0" err="1"/>
              <a:t>wsse</a:t>
            </a:r>
            <a:r>
              <a:rPr lang="en-US" i="1" dirty="0"/>
              <a:t> – prefix for WS-Security</a:t>
            </a:r>
          </a:p>
          <a:p>
            <a:pPr algn="l" rtl="0"/>
            <a:r>
              <a:rPr lang="en-US" i="1" dirty="0" err="1"/>
              <a:t>xenc</a:t>
            </a:r>
            <a:r>
              <a:rPr lang="en-US" i="1" dirty="0"/>
              <a:t> – prefix for XML Encryption</a:t>
            </a:r>
          </a:p>
          <a:p>
            <a:pPr algn="l" rtl="0"/>
            <a:r>
              <a:rPr lang="en-US" i="1" dirty="0"/>
              <a:t>ds – prefix for </a:t>
            </a:r>
            <a:r>
              <a:rPr lang="en-US" i="1" dirty="0" err="1"/>
              <a:t>KeyInfo</a:t>
            </a:r>
            <a:r>
              <a:rPr lang="en-US" i="1" dirty="0"/>
              <a:t> element</a:t>
            </a:r>
          </a:p>
        </p:txBody>
      </p:sp>
      <p:sp>
        <p:nvSpPr>
          <p:cNvPr id="8202" name="AutoShape 10"/>
          <p:cNvSpPr>
            <a:spLocks noChangeArrowheads="1"/>
          </p:cNvSpPr>
          <p:nvPr/>
        </p:nvSpPr>
        <p:spPr bwMode="auto">
          <a:xfrm>
            <a:off x="8305800" y="3429000"/>
            <a:ext cx="2362200" cy="685800"/>
          </a:xfrm>
          <a:prstGeom prst="wedgeRoundRectCallout">
            <a:avLst>
              <a:gd name="adj1" fmla="val -111157"/>
              <a:gd name="adj2" fmla="val -47222"/>
              <a:gd name="adj3" fmla="val 16667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2000" i="1"/>
              <a:t>Bill’s publ. key encrypts sym. key </a:t>
            </a:r>
          </a:p>
        </p:txBody>
      </p:sp>
      <p:sp>
        <p:nvSpPr>
          <p:cNvPr id="8203" name="AutoShape 11"/>
          <p:cNvSpPr>
            <a:spLocks noChangeArrowheads="1"/>
          </p:cNvSpPr>
          <p:nvPr/>
        </p:nvSpPr>
        <p:spPr bwMode="auto">
          <a:xfrm>
            <a:off x="1752600" y="3657600"/>
            <a:ext cx="1524000" cy="1066800"/>
          </a:xfrm>
          <a:prstGeom prst="wedgeRoundRectCallout">
            <a:avLst>
              <a:gd name="adj1" fmla="val 51667"/>
              <a:gd name="adj2" fmla="val -68602"/>
              <a:gd name="adj3" fmla="val 16667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2000" i="1"/>
              <a:t>optional, receiver</a:t>
            </a:r>
          </a:p>
          <a:p>
            <a:pPr algn="ctr"/>
            <a:r>
              <a:rPr lang="en-US" sz="2000" i="1"/>
              <a:t>may know it</a:t>
            </a:r>
          </a:p>
        </p:txBody>
      </p:sp>
      <p:sp>
        <p:nvSpPr>
          <p:cNvPr id="8204" name="AutoShape 12"/>
          <p:cNvSpPr>
            <a:spLocks noChangeArrowheads="1"/>
          </p:cNvSpPr>
          <p:nvPr/>
        </p:nvSpPr>
        <p:spPr bwMode="auto">
          <a:xfrm>
            <a:off x="1919536" y="304800"/>
            <a:ext cx="2423864" cy="1066800"/>
          </a:xfrm>
          <a:prstGeom prst="wedgeRoundRectCallout">
            <a:avLst>
              <a:gd name="adj1" fmla="val 41846"/>
              <a:gd name="adj2" fmla="val 106210"/>
              <a:gd name="adj3" fmla="val 16667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2000" i="1"/>
              <a:t>WS-Security used to attach XML Encryption</a:t>
            </a:r>
          </a:p>
        </p:txBody>
      </p:sp>
    </p:spTree>
    <p:extLst>
      <p:ext uri="{BB962C8B-B14F-4D97-AF65-F5344CB8AC3E}">
        <p14:creationId xmlns:p14="http://schemas.microsoft.com/office/powerpoint/2010/main" val="14478206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dirty="0"/>
              <a:t> </a:t>
            </a:r>
            <a:r>
              <a:rPr lang="en-US" dirty="0"/>
              <a:t> What is web services ?</a:t>
            </a:r>
            <a:endParaRPr lang="ar-SA" dirty="0"/>
          </a:p>
        </p:txBody>
      </p:sp>
      <p:sp>
        <p:nvSpPr>
          <p:cNvPr id="3" name="عنصر نائب للمحتوى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 rtl="0"/>
            <a:r>
              <a:rPr lang="en-US" sz="2000" dirty="0"/>
              <a:t>A set of standards to support </a:t>
            </a:r>
            <a:r>
              <a:rPr lang="en-US" sz="2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interoperability</a:t>
            </a:r>
            <a:r>
              <a:rPr lang="en-US" sz="2000" dirty="0"/>
              <a:t> among applications developed in different languages and running on different platforms or operating systems.</a:t>
            </a:r>
          </a:p>
          <a:p>
            <a:pPr marL="0" indent="0">
              <a:buNone/>
            </a:pPr>
            <a:endParaRPr lang="en-US" sz="2000" dirty="0"/>
          </a:p>
          <a:p>
            <a:pPr algn="l" rtl="0"/>
            <a:r>
              <a:rPr lang="en-US" sz="2000" dirty="0"/>
              <a:t>Application </a:t>
            </a:r>
            <a:r>
              <a:rPr lang="en-US" sz="2000" dirty="0">
                <a:sym typeface="Wingdings" pitchFamily="2" charset="2"/>
              </a:rPr>
              <a:t>Application</a:t>
            </a:r>
          </a:p>
          <a:p>
            <a:pPr algn="l" rtl="0"/>
            <a:endParaRPr lang="en-US" sz="2000" dirty="0">
              <a:sym typeface="Wingdings" pitchFamily="2" charset="2"/>
            </a:endParaRPr>
          </a:p>
          <a:p>
            <a:pPr algn="l" rtl="0"/>
            <a:r>
              <a:rPr lang="en-US" sz="2000" dirty="0"/>
              <a:t>supports easy integration, reusability, and dynamic e-business.</a:t>
            </a:r>
            <a:endParaRPr lang="en-US" sz="2000" dirty="0">
              <a:sym typeface="Wingdings" pitchFamily="2" charset="2"/>
            </a:endParaRPr>
          </a:p>
          <a:p>
            <a:pPr marL="0" indent="0">
              <a:buNone/>
            </a:pPr>
            <a:endParaRPr lang="en-US" sz="2000" dirty="0">
              <a:sym typeface="Wingdings" pitchFamily="2" charset="2"/>
            </a:endParaRPr>
          </a:p>
          <a:p>
            <a:pPr algn="l" rtl="0"/>
            <a:r>
              <a:rPr lang="en-US" sz="2000" dirty="0"/>
              <a:t>Web service is related to various technologies like SOAP, UDDL, and WSDL. </a:t>
            </a:r>
            <a:endParaRPr lang="en-US" sz="2000" dirty="0">
              <a:sym typeface="Wingdings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82400" y="5734050"/>
            <a:ext cx="609600" cy="520700"/>
          </a:xfrm>
          <a:prstGeom prst="rect">
            <a:avLst/>
          </a:prstGeom>
        </p:spPr>
        <p:txBody>
          <a:bodyPr vert="horz" rtlCol="0" anchor="ctr"/>
          <a:lstStyle>
            <a:defPPr>
              <a:defRPr lang="ar-SA"/>
            </a:defPPr>
            <a:lvl1pPr marL="0" algn="ctr" defTabSz="914400" rtl="1" eaLnBrk="1" latinLnBrk="0" hangingPunct="1">
              <a:defRPr kumimoji="0" sz="1400" b="1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60838A7-DA9F-4922-A53B-C5EB8950E912}" type="slidenum">
              <a:rPr lang="ar-SA" smtClean="0"/>
              <a:pPr/>
              <a:t>2</a:t>
            </a:fld>
            <a:endParaRPr lang="ar-SA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XML Encryption (2)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279E79E-CB8E-448C-86C5-88E47A226A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Encrypted data is stored in body</a:t>
            </a:r>
          </a:p>
          <a:p>
            <a:endParaRPr lang="en-US" dirty="0"/>
          </a:p>
        </p:txBody>
      </p:sp>
      <p:sp>
        <p:nvSpPr>
          <p:cNvPr id="14339" name="Text Box 3"/>
          <p:cNvSpPr txBox="1">
            <a:spLocks noChangeArrowheads="1"/>
          </p:cNvSpPr>
          <p:nvPr/>
        </p:nvSpPr>
        <p:spPr bwMode="auto">
          <a:xfrm>
            <a:off x="2286000" y="2438401"/>
            <a:ext cx="7354834" cy="3170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rtl="0"/>
            <a:r>
              <a:rPr lang="en-US" sz="2000" dirty="0"/>
              <a:t>&lt;</a:t>
            </a:r>
            <a:r>
              <a:rPr lang="en-US" sz="2000" dirty="0" err="1"/>
              <a:t>s:Body</a:t>
            </a:r>
            <a:r>
              <a:rPr lang="en-US" sz="2000" dirty="0"/>
              <a:t>&gt;</a:t>
            </a:r>
          </a:p>
          <a:p>
            <a:pPr algn="l" rtl="0"/>
            <a:r>
              <a:rPr lang="en-US" sz="2000" dirty="0"/>
              <a:t>    &lt;</a:t>
            </a:r>
            <a:r>
              <a:rPr lang="en-US" sz="2000" dirty="0" err="1"/>
              <a:t>xenc:EncryptedData</a:t>
            </a:r>
            <a:r>
              <a:rPr lang="en-US" sz="2000" dirty="0"/>
              <a:t>  Id=“</a:t>
            </a:r>
            <a:r>
              <a:rPr lang="en-US" sz="2000" dirty="0" err="1"/>
              <a:t>EncrData</a:t>
            </a:r>
            <a:r>
              <a:rPr lang="en-US" sz="2000" dirty="0"/>
              <a:t>”</a:t>
            </a:r>
          </a:p>
          <a:p>
            <a:pPr algn="l" rtl="0"/>
            <a:r>
              <a:rPr lang="en-US" sz="2000" dirty="0"/>
              <a:t>                     Type=“http://www.w3.org/2001/04/xmlenc#Element /&gt;</a:t>
            </a:r>
          </a:p>
          <a:p>
            <a:pPr algn="l" rtl="0"/>
            <a:r>
              <a:rPr lang="en-US" sz="2000" dirty="0"/>
              <a:t>        &lt;</a:t>
            </a:r>
            <a:r>
              <a:rPr lang="en-US" sz="2000" dirty="0" err="1"/>
              <a:t>xenc:EncryptionMethod</a:t>
            </a:r>
            <a:r>
              <a:rPr lang="en-US" sz="2000" dirty="0"/>
              <a:t> </a:t>
            </a:r>
          </a:p>
          <a:p>
            <a:pPr algn="l" rtl="0"/>
            <a:r>
              <a:rPr lang="en-US" sz="2000" dirty="0"/>
              <a:t>                  Algorithm=“</a:t>
            </a:r>
            <a:r>
              <a:rPr lang="en-US" sz="2000" i="1" dirty="0"/>
              <a:t>…symmetric </a:t>
            </a:r>
            <a:r>
              <a:rPr lang="en-US" sz="2000" i="1" dirty="0" err="1"/>
              <a:t>algo</a:t>
            </a:r>
            <a:r>
              <a:rPr lang="en-US" sz="2000" i="1" dirty="0"/>
              <a:t>. to encrypt data…</a:t>
            </a:r>
            <a:r>
              <a:rPr lang="en-US" sz="2000" dirty="0"/>
              <a:t>” /&gt;</a:t>
            </a:r>
          </a:p>
          <a:p>
            <a:pPr algn="l" rtl="0"/>
            <a:r>
              <a:rPr lang="en-US" sz="2000" dirty="0"/>
              <a:t>        &lt;</a:t>
            </a:r>
            <a:r>
              <a:rPr lang="en-US" sz="2000" dirty="0" err="1"/>
              <a:t>xenc:CipherData</a:t>
            </a:r>
            <a:r>
              <a:rPr lang="en-US" sz="2000" dirty="0"/>
              <a:t>&gt; </a:t>
            </a:r>
          </a:p>
          <a:p>
            <a:pPr algn="l" rtl="0"/>
            <a:r>
              <a:rPr lang="en-US" sz="2000" dirty="0"/>
              <a:t>            &lt;</a:t>
            </a:r>
            <a:r>
              <a:rPr lang="en-US" sz="2000" dirty="0" err="1"/>
              <a:t>xenc:CipherValue</a:t>
            </a:r>
            <a:r>
              <a:rPr lang="en-US" sz="2000" dirty="0"/>
              <a:t>&gt;A341BB…&lt;/</a:t>
            </a:r>
            <a:r>
              <a:rPr lang="en-US" sz="2000" dirty="0" err="1"/>
              <a:t>xenc:CipherValue</a:t>
            </a:r>
            <a:r>
              <a:rPr lang="en-US" sz="2000" dirty="0"/>
              <a:t>&gt; </a:t>
            </a:r>
          </a:p>
          <a:p>
            <a:pPr algn="l" rtl="0"/>
            <a:r>
              <a:rPr lang="en-US" sz="2000" dirty="0"/>
              <a:t>        &lt;/</a:t>
            </a:r>
            <a:r>
              <a:rPr lang="en-US" sz="2000" dirty="0" err="1"/>
              <a:t>xenc:CipherData</a:t>
            </a:r>
            <a:r>
              <a:rPr lang="en-US" sz="2000" dirty="0"/>
              <a:t>&gt;</a:t>
            </a:r>
          </a:p>
          <a:p>
            <a:pPr algn="l" rtl="0"/>
            <a:r>
              <a:rPr lang="en-US" sz="2000" dirty="0"/>
              <a:t>    &lt;/</a:t>
            </a:r>
            <a:r>
              <a:rPr lang="en-US" sz="2000" dirty="0" err="1"/>
              <a:t>xenc:EncryptedData</a:t>
            </a:r>
            <a:r>
              <a:rPr lang="en-US" sz="2000" dirty="0"/>
              <a:t>&gt;</a:t>
            </a:r>
          </a:p>
          <a:p>
            <a:pPr algn="l" rtl="0"/>
            <a:r>
              <a:rPr lang="en-US" sz="2000" dirty="0"/>
              <a:t>&lt;/</a:t>
            </a:r>
            <a:r>
              <a:rPr lang="en-US" sz="2000" dirty="0" err="1"/>
              <a:t>s:Body</a:t>
            </a:r>
            <a:r>
              <a:rPr lang="en-US" sz="2000" dirty="0"/>
              <a:t>&gt;</a:t>
            </a:r>
          </a:p>
        </p:txBody>
      </p:sp>
      <p:sp>
        <p:nvSpPr>
          <p:cNvPr id="14340" name="AutoShape 4"/>
          <p:cNvSpPr>
            <a:spLocks noChangeArrowheads="1"/>
          </p:cNvSpPr>
          <p:nvPr/>
        </p:nvSpPr>
        <p:spPr bwMode="auto">
          <a:xfrm>
            <a:off x="6096000" y="5029200"/>
            <a:ext cx="2514600" cy="762000"/>
          </a:xfrm>
          <a:prstGeom prst="wedgeRoundRectCallout">
            <a:avLst>
              <a:gd name="adj1" fmla="val -64773"/>
              <a:gd name="adj2" fmla="val -107917"/>
              <a:gd name="adj3" fmla="val 16667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2000" i="1"/>
              <a:t>data encrypted</a:t>
            </a:r>
          </a:p>
          <a:p>
            <a:pPr algn="ctr"/>
            <a:r>
              <a:rPr lang="en-US" sz="2000" i="1"/>
              <a:t>with symmetric key</a:t>
            </a:r>
          </a:p>
        </p:txBody>
      </p:sp>
      <p:sp>
        <p:nvSpPr>
          <p:cNvPr id="14341" name="AutoShape 5"/>
          <p:cNvSpPr>
            <a:spLocks noChangeArrowheads="1"/>
          </p:cNvSpPr>
          <p:nvPr/>
        </p:nvSpPr>
        <p:spPr bwMode="auto">
          <a:xfrm>
            <a:off x="7086600" y="2209800"/>
            <a:ext cx="2057400" cy="457200"/>
          </a:xfrm>
          <a:prstGeom prst="wedgeRoundRectCallout">
            <a:avLst>
              <a:gd name="adj1" fmla="val -85032"/>
              <a:gd name="adj2" fmla="val 62153"/>
              <a:gd name="adj3" fmla="val 16667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2000" i="1"/>
              <a:t>identifies data</a:t>
            </a:r>
          </a:p>
        </p:txBody>
      </p:sp>
    </p:spTree>
    <p:extLst>
      <p:ext uri="{BB962C8B-B14F-4D97-AF65-F5344CB8AC3E}">
        <p14:creationId xmlns:p14="http://schemas.microsoft.com/office/powerpoint/2010/main" val="23538736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XML Key Management Specification (XKMS)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 rtl="0"/>
            <a:r>
              <a:rPr lang="en-US" sz="2000" dirty="0"/>
              <a:t>Determine a protocol that register, distribute, and process public key.</a:t>
            </a:r>
          </a:p>
          <a:p>
            <a:pPr algn="l" rtl="0"/>
            <a:endParaRPr lang="en-US" sz="2000" dirty="0"/>
          </a:p>
          <a:p>
            <a:pPr algn="l" rtl="0"/>
            <a:r>
              <a:rPr lang="en-US" sz="2000" dirty="0"/>
              <a:t>The XKMS performs two things: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Register public and this is done by XML Key Registration Service Specification (X-KRSS).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Rely on key to retrieve the information and this is supported by XML Key Information Service Specification (X-KISS). </a:t>
            </a:r>
          </a:p>
        </p:txBody>
      </p:sp>
    </p:spTree>
    <p:extLst>
      <p:ext uri="{BB962C8B-B14F-4D97-AF65-F5344CB8AC3E}">
        <p14:creationId xmlns:p14="http://schemas.microsoft.com/office/powerpoint/2010/main" val="9036652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Security Assertion Markup Language (SAML)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 rtl="0"/>
            <a:r>
              <a:rPr lang="en-US" sz="2000" dirty="0"/>
              <a:t>SAML is XML language provides a solution for </a:t>
            </a:r>
            <a:r>
              <a:rPr lang="en-US" sz="2000" b="1" dirty="0">
                <a:solidFill>
                  <a:srgbClr val="0070C0"/>
                </a:solidFill>
              </a:rPr>
              <a:t>making security statement </a:t>
            </a:r>
            <a:r>
              <a:rPr lang="en-US" sz="2000" dirty="0"/>
              <a:t>about user identity. </a:t>
            </a:r>
          </a:p>
          <a:p>
            <a:pPr algn="l" rtl="0"/>
            <a:endParaRPr lang="en-US" sz="2000" dirty="0"/>
          </a:p>
          <a:p>
            <a:pPr algn="l" rtl="0"/>
            <a:r>
              <a:rPr lang="en-US" sz="2000" b="1" dirty="0">
                <a:solidFill>
                  <a:srgbClr val="0070C0"/>
                </a:solidFill>
              </a:rPr>
              <a:t>The basic concept </a:t>
            </a:r>
            <a:r>
              <a:rPr lang="en-US" sz="2000" dirty="0"/>
              <a:t>of SAML is : </a:t>
            </a:r>
            <a:r>
              <a:rPr lang="en-US" sz="2000" b="1" dirty="0">
                <a:solidFill>
                  <a:srgbClr val="0070C0"/>
                </a:solidFill>
              </a:rPr>
              <a:t>assertion</a:t>
            </a:r>
            <a:r>
              <a:rPr lang="en-US" sz="2000" dirty="0"/>
              <a:t> which is statements or claims about user. </a:t>
            </a:r>
          </a:p>
          <a:p>
            <a:pPr algn="l" rtl="0"/>
            <a:endParaRPr lang="en-US" sz="2000" dirty="0"/>
          </a:p>
          <a:p>
            <a:pPr algn="l" rtl="0"/>
            <a:r>
              <a:rPr lang="en-US" sz="2000" b="1" dirty="0">
                <a:solidFill>
                  <a:srgbClr val="0070C0"/>
                </a:solidFill>
              </a:rPr>
              <a:t>The need to SAML </a:t>
            </a:r>
            <a:r>
              <a:rPr lang="en-US" sz="2000" dirty="0"/>
              <a:t>is : to provide </a:t>
            </a:r>
            <a:r>
              <a:rPr lang="en-US" sz="2000" b="1" dirty="0">
                <a:solidFill>
                  <a:srgbClr val="0070C0"/>
                </a:solidFill>
              </a:rPr>
              <a:t>portable trust </a:t>
            </a:r>
            <a:r>
              <a:rPr lang="en-US" sz="2000" dirty="0"/>
              <a:t>which means a user whose already identified and verified in such domain has a right to use services in another domain (Single Sign On). </a:t>
            </a:r>
          </a:p>
        </p:txBody>
      </p:sp>
    </p:spTree>
    <p:extLst>
      <p:ext uri="{BB962C8B-B14F-4D97-AF65-F5344CB8AC3E}">
        <p14:creationId xmlns:p14="http://schemas.microsoft.com/office/powerpoint/2010/main" val="27445148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>
            <a:extLst>
              <a:ext uri="{FF2B5EF4-FFF2-40B4-BE49-F238E27FC236}">
                <a16:creationId xmlns:a16="http://schemas.microsoft.com/office/drawing/2014/main" id="{6FB643A7-362F-4642-910C-BC323D3C1F3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/>
              <a:t>Authentication Patterns</a:t>
            </a:r>
          </a:p>
        </p:txBody>
      </p:sp>
      <p:pic>
        <p:nvPicPr>
          <p:cNvPr id="24580" name="Picture 4">
            <a:extLst>
              <a:ext uri="{FF2B5EF4-FFF2-40B4-BE49-F238E27FC236}">
                <a16:creationId xmlns:a16="http://schemas.microsoft.com/office/drawing/2014/main" id="{380171A7-53DA-40E4-BF7B-BB74AA92B2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963" b="13333"/>
          <a:stretch/>
        </p:blipFill>
        <p:spPr bwMode="auto">
          <a:xfrm>
            <a:off x="1968817" y="1727324"/>
            <a:ext cx="8254365" cy="5022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>
            <a:extLst>
              <a:ext uri="{FF2B5EF4-FFF2-40B4-BE49-F238E27FC236}">
                <a16:creationId xmlns:a16="http://schemas.microsoft.com/office/drawing/2014/main" id="{3A163063-24F0-4D4B-AA7B-1807FBE80B9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en-US" dirty="0"/>
              <a:t>Direct Authentication vs. Brokered Authentication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5422081-D1D6-4293-A0AD-01F823EC10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9700" name="Picture 4">
            <a:extLst>
              <a:ext uri="{FF2B5EF4-FFF2-40B4-BE49-F238E27FC236}">
                <a16:creationId xmlns:a16="http://schemas.microsoft.com/office/drawing/2014/main" id="{635E0F82-90D1-4E65-B839-1104BC6718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315" y="2296400"/>
            <a:ext cx="5622685" cy="3463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701" name="Picture 5">
            <a:extLst>
              <a:ext uri="{FF2B5EF4-FFF2-40B4-BE49-F238E27FC236}">
                <a16:creationId xmlns:a16="http://schemas.microsoft.com/office/drawing/2014/main" id="{3B7DA8CD-3CA8-4659-92BE-520AEAF0DB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1795" y="1979676"/>
            <a:ext cx="5596890" cy="3973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>
            <a:extLst>
              <a:ext uri="{FF2B5EF4-FFF2-40B4-BE49-F238E27FC236}">
                <a16:creationId xmlns:a16="http://schemas.microsoft.com/office/drawing/2014/main" id="{C96130F4-6F71-4D7B-8393-24294C72A75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600"/>
              <a:t>Important Concepts</a:t>
            </a:r>
          </a:p>
        </p:txBody>
      </p:sp>
      <p:sp>
        <p:nvSpPr>
          <p:cNvPr id="28675" name="Rectangle 3">
            <a:extLst>
              <a:ext uri="{FF2B5EF4-FFF2-40B4-BE49-F238E27FC236}">
                <a16:creationId xmlns:a16="http://schemas.microsoft.com/office/drawing/2014/main" id="{CF61A352-F936-4846-8E88-C4275C02310C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algn="l" rtl="0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US" altLang="en-US" sz="2800" dirty="0"/>
              <a:t>Authentication</a:t>
            </a:r>
          </a:p>
          <a:p>
            <a:pPr lvl="1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US" altLang="en-US" sz="1600" dirty="0"/>
              <a:t>the process of identifying an individual</a:t>
            </a:r>
            <a:r>
              <a:rPr lang="en-US" altLang="en-US" dirty="0"/>
              <a:t> </a:t>
            </a:r>
            <a:r>
              <a:rPr lang="en-US" altLang="en-US" sz="1600" dirty="0"/>
              <a:t>using the credentials of that individual</a:t>
            </a:r>
            <a:r>
              <a:rPr lang="en-US" altLang="en-US" dirty="0"/>
              <a:t>                         </a:t>
            </a:r>
          </a:p>
          <a:p>
            <a:pPr algn="l" rtl="0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US" altLang="en-US" sz="2800" dirty="0"/>
              <a:t>Authorization</a:t>
            </a:r>
            <a:r>
              <a:rPr lang="en-US" altLang="en-US" dirty="0"/>
              <a:t> </a:t>
            </a:r>
          </a:p>
          <a:p>
            <a:pPr lvl="1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US" altLang="en-US" sz="1600" dirty="0"/>
              <a:t>the process of  determining whether an authenticated client</a:t>
            </a:r>
            <a:r>
              <a:rPr lang="en-US" altLang="en-US" dirty="0"/>
              <a:t> </a:t>
            </a:r>
            <a:r>
              <a:rPr lang="en-US" altLang="en-US" sz="1600" dirty="0"/>
              <a:t>is allowed to access a resource or perform a task within a specific security domain</a:t>
            </a:r>
          </a:p>
          <a:p>
            <a:pPr algn="l" rtl="0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US" altLang="en-US" sz="2800" dirty="0"/>
              <a:t>Credentials </a:t>
            </a:r>
          </a:p>
          <a:p>
            <a:pPr lvl="1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US" altLang="en-US" sz="1600" dirty="0"/>
              <a:t>A set of claims used to prove the identity of a client</a:t>
            </a:r>
          </a:p>
          <a:p>
            <a:pPr algn="l" rtl="0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US" altLang="en-US" sz="2800" dirty="0"/>
              <a:t>Identification </a:t>
            </a:r>
          </a:p>
          <a:p>
            <a:pPr lvl="1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US" altLang="en-US" sz="1600" dirty="0"/>
              <a:t>represents the use of an identifier that allows a system to recognize a particular subject and distinguish it from other users of the system</a:t>
            </a:r>
            <a:r>
              <a:rPr lang="en-US" altLang="en-US" dirty="0"/>
              <a:t>                          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4" name="Picture 4">
            <a:extLst>
              <a:ext uri="{FF2B5EF4-FFF2-40B4-BE49-F238E27FC236}">
                <a16:creationId xmlns:a16="http://schemas.microsoft.com/office/drawing/2014/main" id="{11FA0971-6928-48D4-9481-81F87C01C1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76200"/>
            <a:ext cx="8686800" cy="670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>
            <a:extLst>
              <a:ext uri="{FF2B5EF4-FFF2-40B4-BE49-F238E27FC236}">
                <a16:creationId xmlns:a16="http://schemas.microsoft.com/office/drawing/2014/main" id="{DACC114A-A31C-4156-810A-CF3230B89F6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/>
              <a:t>Authorization Methods</a:t>
            </a:r>
          </a:p>
        </p:txBody>
      </p:sp>
      <p:pic>
        <p:nvPicPr>
          <p:cNvPr id="31748" name="Picture 4">
            <a:extLst>
              <a:ext uri="{FF2B5EF4-FFF2-40B4-BE49-F238E27FC236}">
                <a16:creationId xmlns:a16="http://schemas.microsoft.com/office/drawing/2014/main" id="{9F7B9AE5-979C-4986-B0C5-4B50E1750F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3845" y="1664666"/>
            <a:ext cx="7134225" cy="159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749" name="Rectangle 5">
            <a:extLst>
              <a:ext uri="{FF2B5EF4-FFF2-40B4-BE49-F238E27FC236}">
                <a16:creationId xmlns:a16="http://schemas.microsoft.com/office/drawing/2014/main" id="{5063EC9F-44C7-4545-878D-9F4EF6C914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6800" y="4056393"/>
            <a:ext cx="9220200" cy="6401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r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algn="r">
              <a:spcBef>
                <a:spcPct val="20000"/>
              </a:spcBef>
              <a:buClr>
                <a:schemeClr val="tx2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algn="r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algn="r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algn="r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algn="r" rtl="1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algn="r" rtl="1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algn="r" rtl="1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algn="r" rtl="1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algn="l" rtl="0">
              <a:buFont typeface="Wingdings" panose="05000000000000000000" pitchFamily="2" charset="2"/>
              <a:buNone/>
            </a:pPr>
            <a:r>
              <a:rPr lang="en-US" altLang="en-US" sz="2000" dirty="0"/>
              <a:t>Imperative role-based authorization is written into the application code to make authorization decisions at run time. </a:t>
            </a:r>
          </a:p>
        </p:txBody>
      </p:sp>
      <p:pic>
        <p:nvPicPr>
          <p:cNvPr id="31750" name="Picture 6">
            <a:extLst>
              <a:ext uri="{FF2B5EF4-FFF2-40B4-BE49-F238E27FC236}">
                <a16:creationId xmlns:a16="http://schemas.microsoft.com/office/drawing/2014/main" id="{B76DBFD3-C5D9-4E24-85AD-AD0D07EBD9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440"/>
          <a:stretch/>
        </p:blipFill>
        <p:spPr bwMode="auto">
          <a:xfrm>
            <a:off x="4093845" y="4696587"/>
            <a:ext cx="7134225" cy="1681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751" name="Rectangle 7">
            <a:extLst>
              <a:ext uri="{FF2B5EF4-FFF2-40B4-BE49-F238E27FC236}">
                <a16:creationId xmlns:a16="http://schemas.microsoft.com/office/drawing/2014/main" id="{CD35CFEF-D11E-4408-BCD1-168C9C7A0E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6800" y="3255341"/>
            <a:ext cx="9220200" cy="8010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609600" indent="-609600" algn="r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990600" indent="-533400" algn="r">
              <a:spcBef>
                <a:spcPct val="20000"/>
              </a:spcBef>
              <a:buClr>
                <a:schemeClr val="tx2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371600" indent="-457200" algn="r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752600" indent="-381000" algn="r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209800" indent="-381000" algn="r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667000" indent="-381000" algn="r" rtl="1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3124200" indent="-381000" algn="r" rtl="1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581400" indent="-381000" algn="r" rtl="1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4038600" indent="-381000" algn="r" rtl="1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algn="l" rtl="0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000" dirty="0"/>
              <a:t>Declarative role-based authorization can be added to application code at design time. Required access for a particular method or class is declared as an attribute in code                                                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CDC9D30-8BA7-43E2-9EED-DE78FAB21E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800" dirty="0"/>
              <a:t>Resource-based Authorization</a:t>
            </a:r>
            <a:endParaRPr lang="en-US" dirty="0"/>
          </a:p>
        </p:txBody>
      </p:sp>
      <p:sp>
        <p:nvSpPr>
          <p:cNvPr id="32771" name="Rectangle 3">
            <a:extLst>
              <a:ext uri="{FF2B5EF4-FFF2-40B4-BE49-F238E27FC236}">
                <a16:creationId xmlns:a16="http://schemas.microsoft.com/office/drawing/2014/main" id="{5FDFD816-A76A-4201-A1ED-34C74AFE033C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en-US" sz="2000" dirty="0"/>
              <a:t>Resource-based authorization is performed declaratively on a resource, depending on the type of the resource and the mechanism used to perform authorization </a:t>
            </a:r>
            <a:r>
              <a:rPr lang="fa-IR" altLang="en-US" sz="2000" dirty="0"/>
              <a:t>             </a:t>
            </a:r>
            <a:endParaRPr lang="en-US" altLang="en-US" sz="2000" dirty="0"/>
          </a:p>
          <a:p>
            <a:pPr marL="0" indent="0">
              <a:buNone/>
            </a:pPr>
            <a:r>
              <a:rPr lang="fa-IR" altLang="en-US" sz="2000" dirty="0"/>
              <a:t>        </a:t>
            </a:r>
            <a:endParaRPr lang="en-US" altLang="en-US" sz="2000" dirty="0"/>
          </a:p>
          <a:p>
            <a:r>
              <a:rPr lang="en-US" altLang="en-US" sz="2000" dirty="0"/>
              <a:t>Access Control List ( ACL )</a:t>
            </a:r>
          </a:p>
          <a:p>
            <a:r>
              <a:rPr lang="en-US" altLang="en-US" sz="2000" dirty="0"/>
              <a:t>URL Authorization</a:t>
            </a:r>
          </a:p>
        </p:txBody>
      </p:sp>
      <p:sp>
        <p:nvSpPr>
          <p:cNvPr id="32772" name="Rectangle 4">
            <a:extLst>
              <a:ext uri="{FF2B5EF4-FFF2-40B4-BE49-F238E27FC236}">
                <a16:creationId xmlns:a16="http://schemas.microsoft.com/office/drawing/2014/main" id="{F28FB056-D4F3-4F89-90D7-0C66F8FEB0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33600" y="3505200"/>
            <a:ext cx="8229600" cy="129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609600" indent="-609600" algn="r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990600" indent="-533400" algn="r">
              <a:spcBef>
                <a:spcPct val="20000"/>
              </a:spcBef>
              <a:buClr>
                <a:schemeClr val="tx2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371600" indent="-457200" algn="r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752600" indent="-381000" algn="r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209800" indent="-381000" algn="r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667000" indent="-381000" algn="r" rtl="1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3124200" indent="-381000" algn="r" rtl="1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581400" indent="-381000" algn="r" rtl="1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4038600" indent="-381000" algn="r" rtl="1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algn="l" rtl="0">
              <a:buFont typeface="Wingdings" panose="05000000000000000000" pitchFamily="2" charset="2"/>
              <a:buNone/>
            </a:pPr>
            <a:r>
              <a:rPr lang="en-US" altLang="en-US" sz="2400" dirty="0"/>
              <a:t>		</a:t>
            </a:r>
            <a:endParaRPr lang="en-US" altLang="en-US" sz="2800" dirty="0"/>
          </a:p>
        </p:txBody>
      </p:sp>
      <p:sp>
        <p:nvSpPr>
          <p:cNvPr id="32773" name="Rectangle 5">
            <a:extLst>
              <a:ext uri="{FF2B5EF4-FFF2-40B4-BE49-F238E27FC236}">
                <a16:creationId xmlns:a16="http://schemas.microsoft.com/office/drawing/2014/main" id="{603BBA61-98BA-4CDC-91B7-D21400B49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6800" y="4343400"/>
            <a:ext cx="10058400" cy="129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609600" indent="-609600" algn="r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990600" indent="-533400" algn="r">
              <a:spcBef>
                <a:spcPct val="20000"/>
              </a:spcBef>
              <a:buClr>
                <a:schemeClr val="tx2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371600" indent="-457200" algn="r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752600" indent="-381000" algn="r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209800" indent="-381000" algn="r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667000" indent="-381000" algn="r" rtl="1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3124200" indent="-381000" algn="r" rtl="1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581400" indent="-381000" algn="r" rtl="1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4038600" indent="-381000" algn="r" rtl="1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algn="l" rtl="0">
              <a:buFont typeface="Wingdings" panose="05000000000000000000" pitchFamily="2" charset="2"/>
              <a:buChar char="Ø"/>
            </a:pPr>
            <a:endParaRPr lang="en-US" altLang="en-US" sz="2000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>
            <a:extLst>
              <a:ext uri="{FF2B5EF4-FFF2-40B4-BE49-F238E27FC236}">
                <a16:creationId xmlns:a16="http://schemas.microsoft.com/office/drawing/2014/main" id="{ADCC0A94-BC1A-4FD6-B387-8F760DDEA59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ffectLst/>
              </a:rPr>
              <a:t>Direct Authentication</a:t>
            </a:r>
          </a:p>
        </p:txBody>
      </p:sp>
      <p:sp>
        <p:nvSpPr>
          <p:cNvPr id="33795" name="Rectangle 3">
            <a:extLst>
              <a:ext uri="{FF2B5EF4-FFF2-40B4-BE49-F238E27FC236}">
                <a16:creationId xmlns:a16="http://schemas.microsoft.com/office/drawing/2014/main" id="{A59AFDA6-2858-479A-AF0F-967C2E95D53B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80000"/>
              </a:lnSpc>
            </a:pPr>
            <a:r>
              <a:rPr lang="en-US" altLang="en-US" sz="2200" dirty="0"/>
              <a:t>A client needs to access a Web service. The Web service requires the client to present credentials for authentication so that additional controls such as authorization and auditing can be implemented.</a:t>
            </a:r>
          </a:p>
          <a:p>
            <a:pPr>
              <a:lnSpc>
                <a:spcPct val="80000"/>
              </a:lnSpc>
            </a:pPr>
            <a:r>
              <a:rPr lang="en-US" altLang="en-US" sz="2200" dirty="0"/>
              <a:t>Problem </a:t>
            </a:r>
          </a:p>
          <a:p>
            <a:pPr lvl="1">
              <a:lnSpc>
                <a:spcPct val="80000"/>
              </a:lnSpc>
            </a:pPr>
            <a:r>
              <a:rPr lang="en-US" altLang="en-US" sz="2200" dirty="0"/>
              <a:t>H</a:t>
            </a:r>
            <a:r>
              <a:rPr lang="en-US" altLang="en-US" sz="2200" dirty="0">
                <a:effectLst/>
              </a:rPr>
              <a:t>ow does the Web service verify credentials that are presented by the client?</a:t>
            </a:r>
          </a:p>
          <a:p>
            <a:pPr>
              <a:lnSpc>
                <a:spcPct val="80000"/>
              </a:lnSpc>
            </a:pPr>
            <a:r>
              <a:rPr lang="en-US" altLang="en-US" sz="2200" dirty="0"/>
              <a:t>Conditions and reasons that force using this solution</a:t>
            </a:r>
          </a:p>
          <a:p>
            <a:pPr lvl="1"/>
            <a:r>
              <a:rPr lang="en-US" altLang="en-US" sz="2200" dirty="0">
                <a:effectLst/>
              </a:rPr>
              <a:t>The credentials that the client presents to the Web service are based on shared secrets, such as passwords</a:t>
            </a:r>
          </a:p>
          <a:p>
            <a:pPr lvl="1"/>
            <a:r>
              <a:rPr lang="en-US" altLang="en-US" sz="2200" dirty="0">
                <a:effectLst/>
              </a:rPr>
              <a:t>The Web service can validate credentials from the client against an identity store.</a:t>
            </a:r>
            <a:endParaRPr lang="en-US" altLang="en-US" sz="2200" dirty="0"/>
          </a:p>
          <a:p>
            <a:pPr lvl="1"/>
            <a:r>
              <a:rPr lang="en-US" altLang="en-US" sz="2200" dirty="0">
                <a:effectLst/>
              </a:rPr>
              <a:t>The Web service is relatively simple, and does not require support for capabilities such as single-sign on (SSO) or support for non-repudiation.</a:t>
            </a:r>
          </a:p>
          <a:p>
            <a:pPr lvl="1"/>
            <a:r>
              <a:rPr lang="en-US" altLang="en-US" sz="2200" dirty="0">
                <a:effectLst/>
              </a:rPr>
              <a:t>The client and the Web service trust one another to manage credentials securely.</a:t>
            </a:r>
            <a:endParaRPr lang="en-US" altLang="en-US" sz="2200" dirty="0"/>
          </a:p>
          <a:p>
            <a:pPr>
              <a:lnSpc>
                <a:spcPct val="80000"/>
              </a:lnSpc>
              <a:buNone/>
            </a:pPr>
            <a:endParaRPr lang="en-US" altLang="en-US" sz="2000" dirty="0"/>
          </a:p>
          <a:p>
            <a:pPr algn="l" rtl="0">
              <a:lnSpc>
                <a:spcPct val="80000"/>
              </a:lnSpc>
              <a:buFont typeface="Wingdings" panose="05000000000000000000" pitchFamily="2" charset="2"/>
              <a:buNone/>
            </a:pPr>
            <a:endParaRPr lang="en-US" altLang="en-US" sz="2000" dirty="0"/>
          </a:p>
        </p:txBody>
      </p:sp>
      <p:sp>
        <p:nvSpPr>
          <p:cNvPr id="33797" name="Rectangle 5">
            <a:extLst>
              <a:ext uri="{FF2B5EF4-FFF2-40B4-BE49-F238E27FC236}">
                <a16:creationId xmlns:a16="http://schemas.microsoft.com/office/drawing/2014/main" id="{6332AF8E-3090-4A4D-A5EF-1716086855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6800" y="4343400"/>
            <a:ext cx="9448800" cy="17617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r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algn="r">
              <a:spcBef>
                <a:spcPct val="20000"/>
              </a:spcBef>
              <a:buClr>
                <a:schemeClr val="tx2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algn="r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algn="r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algn="r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algn="r" rtl="1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algn="r" rtl="1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algn="r" rtl="1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algn="r" rtl="1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algn="l" rtl="0"/>
            <a:endParaRPr lang="en-US" altLang="en-US" sz="1600" dirty="0">
              <a:effectLst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What is web services 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3C6FC77-3F92-4FD0-AB5F-30CE095A58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11582400" y="5734050"/>
            <a:ext cx="609600" cy="520700"/>
          </a:xfrm>
          <a:prstGeom prst="rect">
            <a:avLst/>
          </a:prstGeom>
        </p:spPr>
        <p:txBody>
          <a:bodyPr vert="horz" rtlCol="0" anchor="ctr"/>
          <a:lstStyle>
            <a:defPPr>
              <a:defRPr lang="ar-SA"/>
            </a:defPPr>
            <a:lvl1pPr marL="0" algn="ctr" defTabSz="914400" rtl="1" eaLnBrk="1" latinLnBrk="0" hangingPunct="1">
              <a:defRPr kumimoji="0" sz="1400" b="1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60838A7-DA9F-4922-A53B-C5EB8950E912}" type="slidenum">
              <a:rPr lang="ar-SA" smtClean="0"/>
              <a:pPr/>
              <a:t>3</a:t>
            </a:fld>
            <a:endParaRPr lang="ar-SA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759" t="40885" r="12152" b="24219"/>
          <a:stretch/>
        </p:blipFill>
        <p:spPr bwMode="auto">
          <a:xfrm>
            <a:off x="2207569" y="1988840"/>
            <a:ext cx="7039586" cy="4248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921253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9" name="Rectangle 3">
            <a:extLst>
              <a:ext uri="{FF2B5EF4-FFF2-40B4-BE49-F238E27FC236}">
                <a16:creationId xmlns:a16="http://schemas.microsoft.com/office/drawing/2014/main" id="{705D83DE-4E63-44E3-BD97-2826AD2F9DDB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066800" y="2114550"/>
            <a:ext cx="10058400" cy="3838194"/>
          </a:xfrm>
        </p:spPr>
        <p:txBody>
          <a:bodyPr>
            <a:normAutofit/>
          </a:bodyPr>
          <a:lstStyle/>
          <a:p>
            <a:pPr algn="l" rtl="0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000" dirty="0">
                <a:effectLst/>
              </a:rPr>
              <a:t>Use direct authentication where the Web service acts as an authentication service to validate credentials from the client</a:t>
            </a:r>
            <a:endParaRPr lang="en-US" altLang="en-US" sz="2000" dirty="0"/>
          </a:p>
          <a:p>
            <a:pPr algn="l" rtl="0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000" dirty="0"/>
              <a:t>Direct authentication involves the following participants:</a:t>
            </a:r>
            <a:endParaRPr lang="fa-IR" altLang="en-US" sz="2000" dirty="0"/>
          </a:p>
          <a:p>
            <a:pPr algn="l" rtl="0">
              <a:lnSpc>
                <a:spcPct val="90000"/>
              </a:lnSpc>
              <a:buFont typeface="Wingdings" panose="05000000000000000000" pitchFamily="2" charset="2"/>
              <a:buChar char="v"/>
            </a:pPr>
            <a:r>
              <a:rPr lang="en-US" altLang="en-US" sz="2000" dirty="0"/>
              <a:t>Client</a:t>
            </a:r>
          </a:p>
          <a:p>
            <a:pPr algn="l" rtl="0">
              <a:lnSpc>
                <a:spcPct val="90000"/>
              </a:lnSpc>
              <a:buFont typeface="Wingdings" panose="05000000000000000000" pitchFamily="2" charset="2"/>
              <a:buChar char="v"/>
            </a:pPr>
            <a:r>
              <a:rPr lang="en-US" altLang="en-US" sz="2000" dirty="0"/>
              <a:t>Service</a:t>
            </a:r>
          </a:p>
          <a:p>
            <a:pPr algn="l" rtl="0">
              <a:lnSpc>
                <a:spcPct val="90000"/>
              </a:lnSpc>
              <a:buFont typeface="Wingdings" panose="05000000000000000000" pitchFamily="2" charset="2"/>
              <a:buChar char="v"/>
            </a:pPr>
            <a:r>
              <a:rPr lang="en-US" altLang="en-US" sz="2000" dirty="0"/>
              <a:t>Identity store</a:t>
            </a:r>
          </a:p>
        </p:txBody>
      </p:sp>
      <p:pic>
        <p:nvPicPr>
          <p:cNvPr id="34821" name="Picture 5">
            <a:extLst>
              <a:ext uri="{FF2B5EF4-FFF2-40B4-BE49-F238E27FC236}">
                <a16:creationId xmlns:a16="http://schemas.microsoft.com/office/drawing/2014/main" id="{E99D29EF-4E0D-450F-BD85-4A6937EF00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3360357"/>
            <a:ext cx="7620000" cy="2592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822" name="Rectangle 6">
            <a:extLst>
              <a:ext uri="{FF2B5EF4-FFF2-40B4-BE49-F238E27FC236}">
                <a16:creationId xmlns:a16="http://schemas.microsoft.com/office/drawing/2014/main" id="{514CF1A9-0491-4708-99BA-004F7F87B1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6800" y="1075024"/>
            <a:ext cx="10058400" cy="10395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r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algn="r">
              <a:spcBef>
                <a:spcPct val="20000"/>
              </a:spcBef>
              <a:buClr>
                <a:schemeClr val="tx2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algn="r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algn="r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algn="r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algn="r" rtl="1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algn="r" rtl="1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algn="r" rtl="1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algn="r" rtl="1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algn="l" rtl="0">
              <a:buFont typeface="Wingdings" panose="05000000000000000000" pitchFamily="2" charset="2"/>
              <a:buNone/>
            </a:pPr>
            <a:r>
              <a:rPr lang="en-US" altLang="en-US" sz="4800" dirty="0">
                <a:solidFill>
                  <a:schemeClr val="tx2"/>
                </a:solidFill>
                <a:latin typeface="+mj-lt"/>
              </a:rPr>
              <a:t>Solution</a:t>
            </a:r>
          </a:p>
          <a:p>
            <a:pPr algn="l" rtl="0">
              <a:buFont typeface="Wingdings" panose="05000000000000000000" pitchFamily="2" charset="2"/>
              <a:buNone/>
            </a:pPr>
            <a:r>
              <a:rPr lang="en-US" altLang="en-US" sz="2400" dirty="0"/>
              <a:t>    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>
            <a:extLst>
              <a:ext uri="{FF2B5EF4-FFF2-40B4-BE49-F238E27FC236}">
                <a16:creationId xmlns:a16="http://schemas.microsoft.com/office/drawing/2014/main" id="{AA45FA3E-70E1-4029-9B97-01CB8B198C3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en-US" dirty="0"/>
              <a:t>Benefits</a:t>
            </a:r>
          </a:p>
        </p:txBody>
      </p:sp>
      <p:sp>
        <p:nvSpPr>
          <p:cNvPr id="35843" name="Rectangle 3">
            <a:extLst>
              <a:ext uri="{FF2B5EF4-FFF2-40B4-BE49-F238E27FC236}">
                <a16:creationId xmlns:a16="http://schemas.microsoft.com/office/drawing/2014/main" id="{9FED11B5-DEE1-4930-AD15-499CB1649AB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066800" y="2109406"/>
            <a:ext cx="4800600" cy="3843338"/>
          </a:xfrm>
        </p:spPr>
        <p:txBody>
          <a:bodyPr>
            <a:normAutofit/>
          </a:bodyPr>
          <a:lstStyle/>
          <a:p>
            <a:pPr algn="l" rtl="0">
              <a:lnSpc>
                <a:spcPct val="80000"/>
              </a:lnSpc>
            </a:pPr>
            <a:r>
              <a:rPr lang="en-US" altLang="en-US" sz="2000" dirty="0"/>
              <a:t>It represents an uncomplicated model for authenticating clients without the need for an authentication broker</a:t>
            </a:r>
          </a:p>
          <a:p>
            <a:pPr algn="l" rtl="0">
              <a:lnSpc>
                <a:spcPct val="80000"/>
              </a:lnSpc>
            </a:pPr>
            <a:r>
              <a:rPr lang="en-US" altLang="en-US" sz="2000" dirty="0"/>
              <a:t>If the shared secret between a requester and service is compromised, only the relationship between those two parties is compromised and not the entire model.</a:t>
            </a:r>
          </a:p>
        </p:txBody>
      </p:sp>
      <p:sp>
        <p:nvSpPr>
          <p:cNvPr id="35845" name="Rectangle 5">
            <a:extLst>
              <a:ext uri="{FF2B5EF4-FFF2-40B4-BE49-F238E27FC236}">
                <a16:creationId xmlns:a16="http://schemas.microsoft.com/office/drawing/2014/main" id="{D850D7C4-62EF-44C9-8752-6EB8D0DFE2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6800" y="4160520"/>
            <a:ext cx="4800600" cy="21631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r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algn="r">
              <a:spcBef>
                <a:spcPct val="20000"/>
              </a:spcBef>
              <a:buClr>
                <a:schemeClr val="tx2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algn="r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algn="r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algn="r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algn="r" rtl="1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algn="r" rtl="1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algn="r" rtl="1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algn="r" rtl="1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algn="l" rtl="0"/>
            <a:endParaRPr lang="en-US" altLang="en-US" sz="2000" dirty="0"/>
          </a:p>
        </p:txBody>
      </p:sp>
      <p:pic>
        <p:nvPicPr>
          <p:cNvPr id="35846" name="Picture 6">
            <a:extLst>
              <a:ext uri="{FF2B5EF4-FFF2-40B4-BE49-F238E27FC236}">
                <a16:creationId xmlns:a16="http://schemas.microsoft.com/office/drawing/2014/main" id="{EA212B64-6FD4-408B-BF30-1D8ECD004E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2109406"/>
            <a:ext cx="5257800" cy="3843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8" name="Rectangle 4">
            <a:extLst>
              <a:ext uri="{FF2B5EF4-FFF2-40B4-BE49-F238E27FC236}">
                <a16:creationId xmlns:a16="http://schemas.microsoft.com/office/drawing/2014/main" id="{C5079DAD-16A5-446C-91F1-820F86EE57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1219200"/>
            <a:ext cx="8305800" cy="228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r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algn="r">
              <a:spcBef>
                <a:spcPct val="20000"/>
              </a:spcBef>
              <a:buClr>
                <a:schemeClr val="tx2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algn="r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algn="r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algn="r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algn="r" rtl="1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algn="r" rtl="1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algn="r" rtl="1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algn="r" rtl="1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algn="l" rtl="0"/>
            <a:endParaRPr lang="en-US" altLang="en-US" sz="2000" dirty="0"/>
          </a:p>
        </p:txBody>
      </p:sp>
      <p:sp>
        <p:nvSpPr>
          <p:cNvPr id="36869" name="Rectangle 5">
            <a:extLst>
              <a:ext uri="{FF2B5EF4-FFF2-40B4-BE49-F238E27FC236}">
                <a16:creationId xmlns:a16="http://schemas.microsoft.com/office/drawing/2014/main" id="{9A0A612B-1E9E-40C3-A2BF-3EC75491F5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1200" y="533400"/>
            <a:ext cx="4114800" cy="636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ctr"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algn="ctr"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algn="ctr"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algn="ctr"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algn="ctr"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457200" algn="ctr" rtl="1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914400" algn="ctr" rtl="1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1371600" algn="ctr" rtl="1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1828800" algn="ctr" rtl="1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algn="l"/>
            <a:endParaRPr lang="en-US" altLang="en-US" sz="28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5A0383-49F9-48CA-8AFF-07A3B7BBB9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82308"/>
            <a:ext cx="10058400" cy="1371600"/>
          </a:xfrm>
        </p:spPr>
        <p:txBody>
          <a:bodyPr>
            <a:normAutofit/>
          </a:bodyPr>
          <a:lstStyle/>
          <a:p>
            <a:r>
              <a:rPr lang="en-US" altLang="en-US" sz="4800" dirty="0"/>
              <a:t>Liabilities cont. </a:t>
            </a:r>
            <a:r>
              <a:rPr lang="fa-IR" altLang="en-US" sz="4800" dirty="0"/>
              <a:t>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150B8F-A053-4985-BA42-8E91B9D0DE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 rtl="0"/>
            <a:r>
              <a:rPr lang="en-US" altLang="en-US" sz="2000" dirty="0"/>
              <a:t>Direct authentication does not provide single sign on capabilities.</a:t>
            </a:r>
          </a:p>
          <a:p>
            <a:pPr algn="l" rtl="0"/>
            <a:r>
              <a:rPr lang="en-US" altLang="en-US" sz="2000" dirty="0"/>
              <a:t>The decentralized nature of direct authentication requires that the trust relationship be managed between each point in the communication.</a:t>
            </a:r>
          </a:p>
          <a:p>
            <a:pPr algn="l" rtl="0"/>
            <a:r>
              <a:rPr lang="en-US" altLang="en-US" sz="2000" dirty="0">
                <a:effectLst/>
              </a:rPr>
              <a:t>If a client calls a Web service frequently, the use of direct authentication can increase latency, because the Web service typically authenticates against a remote identity store.</a:t>
            </a:r>
          </a:p>
          <a:p>
            <a:pPr algn="l" rtl="0"/>
            <a:r>
              <a:rPr lang="en-US" altLang="en-US" sz="2000" dirty="0">
                <a:effectLst/>
              </a:rPr>
              <a:t>Data ownership and synchronization issues can occur if each of several services has its own identity store to authenticate the same client. This is because the client</a:t>
            </a:r>
            <a:r>
              <a:rPr lang="en-US" altLang="en-US" sz="2000" dirty="0">
                <a:effectLst/>
                <a:latin typeface="Arial" panose="020B0604020202020204" pitchFamily="34" charset="0"/>
              </a:rPr>
              <a:t>’</a:t>
            </a:r>
            <a:r>
              <a:rPr lang="en-US" altLang="en-US" sz="2000" dirty="0">
                <a:effectLst/>
              </a:rPr>
              <a:t>s credentials may need to be duplicated across multiple identity stores.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>
            <a:extLst>
              <a:ext uri="{FF2B5EF4-FFF2-40B4-BE49-F238E27FC236}">
                <a16:creationId xmlns:a16="http://schemas.microsoft.com/office/drawing/2014/main" id="{C8812F0D-C662-4CCE-9F7C-65778648DE5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Brokered Authentication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46E10F-86A9-474C-AD8E-6CDC33C72D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l" rtl="0"/>
            <a:r>
              <a:rPr lang="en-US" altLang="en-US" sz="2000" dirty="0"/>
              <a:t>Context</a:t>
            </a:r>
          </a:p>
          <a:p>
            <a:pPr lvl="1"/>
            <a:r>
              <a:rPr lang="en-US" altLang="en-US" sz="2000" dirty="0">
                <a:effectLst/>
              </a:rPr>
              <a:t>A client needs to access a Web service. The Web service requires the application to present credentials for authentication so that additional controls such as authorization and auditing can be implemented.</a:t>
            </a:r>
          </a:p>
          <a:p>
            <a:pPr lvl="1"/>
            <a:endParaRPr lang="en-US" altLang="en-US" sz="2000" dirty="0">
              <a:effectLst/>
            </a:endParaRPr>
          </a:p>
          <a:p>
            <a:pPr algn="l" rtl="0"/>
            <a:r>
              <a:rPr lang="en-US" altLang="en-US" sz="2000" dirty="0"/>
              <a:t>Problem</a:t>
            </a:r>
          </a:p>
          <a:p>
            <a:pPr lvl="1"/>
            <a:r>
              <a:rPr lang="en-US" altLang="en-US" sz="2000" dirty="0">
                <a:effectLst/>
              </a:rPr>
              <a:t>How does the Web service verify the credentials that are presented by the client?</a:t>
            </a:r>
          </a:p>
        </p:txBody>
      </p:sp>
      <p:sp>
        <p:nvSpPr>
          <p:cNvPr id="37892" name="Rectangle 4">
            <a:extLst>
              <a:ext uri="{FF2B5EF4-FFF2-40B4-BE49-F238E27FC236}">
                <a16:creationId xmlns:a16="http://schemas.microsoft.com/office/drawing/2014/main" id="{DDB051B0-4FCD-4AF7-91D5-1D22A16B95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6800" y="1143000"/>
            <a:ext cx="9220200" cy="152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r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algn="r">
              <a:spcBef>
                <a:spcPct val="20000"/>
              </a:spcBef>
              <a:buClr>
                <a:schemeClr val="tx2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algn="r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algn="r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algn="r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algn="r" rtl="1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algn="r" rtl="1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algn="r" rtl="1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algn="r" rtl="1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algn="l" rtl="0"/>
            <a:endParaRPr lang="en-US" altLang="en-US" sz="1800" dirty="0">
              <a:effectLst/>
            </a:endParaRPr>
          </a:p>
        </p:txBody>
      </p:sp>
      <p:sp>
        <p:nvSpPr>
          <p:cNvPr id="37893" name="Rectangle 5">
            <a:extLst>
              <a:ext uri="{FF2B5EF4-FFF2-40B4-BE49-F238E27FC236}">
                <a16:creationId xmlns:a16="http://schemas.microsoft.com/office/drawing/2014/main" id="{F7A1C266-88A1-43E8-9090-5076FB9378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6800" y="2590800"/>
            <a:ext cx="922020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r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algn="r">
              <a:spcBef>
                <a:spcPct val="20000"/>
              </a:spcBef>
              <a:buClr>
                <a:schemeClr val="tx2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algn="r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algn="r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algn="r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algn="r" rtl="1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algn="r" rtl="1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algn="r" rtl="1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algn="r" rtl="1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algn="l" rtl="0"/>
            <a:endParaRPr lang="en-US" altLang="en-US" sz="1800" dirty="0">
              <a:effectLst/>
            </a:endParaRPr>
          </a:p>
        </p:txBody>
      </p:sp>
      <p:sp>
        <p:nvSpPr>
          <p:cNvPr id="37894" name="Rectangle 6">
            <a:extLst>
              <a:ext uri="{FF2B5EF4-FFF2-40B4-BE49-F238E27FC236}">
                <a16:creationId xmlns:a16="http://schemas.microsoft.com/office/drawing/2014/main" id="{10C75310-23EC-4D51-872C-8F8484A00C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6800" y="4038600"/>
            <a:ext cx="9220200" cy="2667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r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algn="r">
              <a:spcBef>
                <a:spcPct val="20000"/>
              </a:spcBef>
              <a:buClr>
                <a:schemeClr val="tx2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algn="r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algn="r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algn="r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algn="r" rtl="1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algn="r" rtl="1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algn="r" rtl="1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algn="r" rtl="1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algn="l" rtl="0"/>
            <a:endParaRPr lang="en-US" altLang="en-US" sz="1800" dirty="0">
              <a:effectLst/>
            </a:endParaRPr>
          </a:p>
        </p:txBody>
      </p:sp>
      <p:sp>
        <p:nvSpPr>
          <p:cNvPr id="37896" name="Rectangle 8">
            <a:extLst>
              <a:ext uri="{FF2B5EF4-FFF2-40B4-BE49-F238E27FC236}">
                <a16:creationId xmlns:a16="http://schemas.microsoft.com/office/drawing/2014/main" id="{0707BE26-5612-4D20-BB9B-3D3485CAAA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6800" y="3459480"/>
            <a:ext cx="9220200" cy="5791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r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algn="r">
              <a:spcBef>
                <a:spcPct val="20000"/>
              </a:spcBef>
              <a:buClr>
                <a:schemeClr val="tx2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algn="r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algn="r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algn="r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algn="r" rtl="1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algn="r" rtl="1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algn="r" rtl="1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algn="r" rtl="1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algn="l" rtl="0"/>
            <a:endParaRPr lang="en-US" altLang="en-US" sz="2800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6" name="Rectangle 4">
            <a:extLst>
              <a:ext uri="{FF2B5EF4-FFF2-40B4-BE49-F238E27FC236}">
                <a16:creationId xmlns:a16="http://schemas.microsoft.com/office/drawing/2014/main" id="{DB5333B9-131E-4DD3-9910-ECD6EAB2F14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>
            <a:normAutofit/>
          </a:bodyPr>
          <a:lstStyle/>
          <a:p>
            <a:r>
              <a:rPr lang="en-US" altLang="en-US" dirty="0"/>
              <a:t>Solution</a:t>
            </a:r>
          </a:p>
        </p:txBody>
      </p:sp>
      <p:sp>
        <p:nvSpPr>
          <p:cNvPr id="38915" name="Rectangle 3">
            <a:extLst>
              <a:ext uri="{FF2B5EF4-FFF2-40B4-BE49-F238E27FC236}">
                <a16:creationId xmlns:a16="http://schemas.microsoft.com/office/drawing/2014/main" id="{F4312EC2-D6A0-402D-816B-E65F76399E53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 rtl="0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en-US" sz="2000" dirty="0"/>
              <a:t>Use brokered authentication where the Web service validates the credentials presented by the client, without the need for a direct relationship between the two parties. An authentication broker that both parties trust independently issues a security token to the client. The client can then present credentials, including the security token, to the Web service.</a:t>
            </a:r>
          </a:p>
          <a:p>
            <a:pPr algn="l" rtl="0">
              <a:lnSpc>
                <a:spcPct val="80000"/>
              </a:lnSpc>
              <a:buFont typeface="Wingdings" panose="05000000000000000000" pitchFamily="2" charset="2"/>
              <a:buNone/>
            </a:pPr>
            <a:endParaRPr lang="en-US" altLang="en-US" sz="2000" dirty="0"/>
          </a:p>
          <a:p>
            <a:pPr algn="l" rtl="0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000" dirty="0"/>
              <a:t>Brokered authentication involves the following participants:</a:t>
            </a:r>
            <a:endParaRPr lang="fa-IR" altLang="en-US" sz="2000" dirty="0"/>
          </a:p>
          <a:p>
            <a:pPr algn="l" rtl="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sz="2000" dirty="0"/>
              <a:t>Client</a:t>
            </a:r>
          </a:p>
          <a:p>
            <a:pPr algn="l" rtl="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sz="2000" dirty="0"/>
              <a:t>Service</a:t>
            </a:r>
          </a:p>
          <a:p>
            <a:pPr algn="l" rtl="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sz="2000" dirty="0"/>
              <a:t>Authentication broker</a:t>
            </a:r>
          </a:p>
          <a:p>
            <a:pPr algn="l" rtl="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sz="2000" dirty="0"/>
              <a:t>Identity store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FBD03C-E091-4C73-B348-663C6587B4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9943" name="Picture 7">
            <a:extLst>
              <a:ext uri="{FF2B5EF4-FFF2-40B4-BE49-F238E27FC236}">
                <a16:creationId xmlns:a16="http://schemas.microsoft.com/office/drawing/2014/main" id="{C3F93DB3-F66D-4E9A-A7CA-FD18555DEDB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390" y="-3075"/>
            <a:ext cx="7475220" cy="68641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>
            <a:extLst>
              <a:ext uri="{FF2B5EF4-FFF2-40B4-BE49-F238E27FC236}">
                <a16:creationId xmlns:a16="http://schemas.microsoft.com/office/drawing/2014/main" id="{7000BC12-882D-4DA6-B748-EEEFF15E370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en-US" dirty="0"/>
              <a:t>Benefits</a:t>
            </a:r>
          </a:p>
        </p:txBody>
      </p:sp>
      <p:pic>
        <p:nvPicPr>
          <p:cNvPr id="43012" name="Picture 4">
            <a:extLst>
              <a:ext uri="{FF2B5EF4-FFF2-40B4-BE49-F238E27FC236}">
                <a16:creationId xmlns:a16="http://schemas.microsoft.com/office/drawing/2014/main" id="{15177062-C154-43DD-882C-9F19B701837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2659" y="2168353"/>
            <a:ext cx="4582541" cy="384968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3011" name="Rectangle 3">
            <a:extLst>
              <a:ext uri="{FF2B5EF4-FFF2-40B4-BE49-F238E27FC236}">
                <a16:creationId xmlns:a16="http://schemas.microsoft.com/office/drawing/2014/main" id="{854AE9BD-896B-4735-8279-282F6932A55D}"/>
              </a:ext>
            </a:extLst>
          </p:cNvPr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1066800" y="2014194"/>
            <a:ext cx="5475860" cy="4158006"/>
          </a:xfrm>
        </p:spPr>
        <p:txBody>
          <a:bodyPr>
            <a:normAutofit/>
          </a:bodyPr>
          <a:lstStyle/>
          <a:p>
            <a:pPr algn="l" rtl="0"/>
            <a:r>
              <a:rPr lang="en-US" altLang="en-US" sz="2000" dirty="0"/>
              <a:t>The authentication broker manages trust centrally. This eliminate the need for each client and service to independently manage their own trust relationships.</a:t>
            </a:r>
          </a:p>
          <a:p>
            <a:pPr algn="l" rtl="0"/>
            <a:r>
              <a:rPr lang="en-US" altLang="en-US" sz="2000" dirty="0"/>
              <a:t>Adding a new user is easier than direct authentication because its credentials is maintained in one central point.</a:t>
            </a:r>
          </a:p>
          <a:p>
            <a:pPr algn="l" rtl="0"/>
            <a:r>
              <a:rPr lang="en-US" altLang="en-US" sz="2000" dirty="0"/>
              <a:t>Two parties do not require prior knowledge of one another.</a:t>
            </a:r>
          </a:p>
          <a:p>
            <a:pPr algn="l" rtl="0"/>
            <a:r>
              <a:rPr lang="en-US" altLang="en-US" sz="2000" dirty="0"/>
              <a:t>Trust relationships can be established between different authentication brokers.</a:t>
            </a:r>
          </a:p>
          <a:p>
            <a:pPr algn="l" rtl="0"/>
            <a:endParaRPr lang="en-US" altLang="en-US" sz="2000" dirty="0"/>
          </a:p>
        </p:txBody>
      </p:sp>
      <p:sp>
        <p:nvSpPr>
          <p:cNvPr id="43014" name="Rectangle 6">
            <a:extLst>
              <a:ext uri="{FF2B5EF4-FFF2-40B4-BE49-F238E27FC236}">
                <a16:creationId xmlns:a16="http://schemas.microsoft.com/office/drawing/2014/main" id="{DEBA8C46-01CA-4682-AFF8-D9A309AB11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6800" y="4648200"/>
            <a:ext cx="5475860" cy="152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r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algn="r">
              <a:spcBef>
                <a:spcPct val="20000"/>
              </a:spcBef>
              <a:buClr>
                <a:schemeClr val="tx2"/>
              </a:buClr>
              <a:buSzPct val="6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algn="r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algn="r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algn="r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algn="r" rtl="1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algn="r" rtl="1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algn="r" rtl="1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algn="r" rtl="1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algn="l" rtl="0"/>
            <a:endParaRPr lang="en-US" altLang="en-US" sz="2000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60" name="Rectangle 4">
            <a:extLst>
              <a:ext uri="{FF2B5EF4-FFF2-40B4-BE49-F238E27FC236}">
                <a16:creationId xmlns:a16="http://schemas.microsoft.com/office/drawing/2014/main" id="{B264723B-7A6E-4261-8E18-C7CB2B66191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pPr algn="l"/>
            <a:r>
              <a:rPr lang="en-US" altLang="en-US" dirty="0"/>
              <a:t>Liabilities</a:t>
            </a:r>
            <a:r>
              <a:rPr lang="en-US" altLang="en-US" sz="3200" dirty="0"/>
              <a:t> </a:t>
            </a:r>
          </a:p>
        </p:txBody>
      </p:sp>
      <p:sp>
        <p:nvSpPr>
          <p:cNvPr id="45061" name="Rectangle 5">
            <a:extLst>
              <a:ext uri="{FF2B5EF4-FFF2-40B4-BE49-F238E27FC236}">
                <a16:creationId xmlns:a16="http://schemas.microsoft.com/office/drawing/2014/main" id="{69265E4F-6918-43C7-9B9B-298E14DCA09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noFill/>
          <a:ln/>
        </p:spPr>
        <p:txBody>
          <a:bodyPr>
            <a:normAutofit/>
          </a:bodyPr>
          <a:lstStyle/>
          <a:p>
            <a:pPr algn="l" rtl="0"/>
            <a:r>
              <a:rPr lang="en-US" altLang="en-US" sz="2000" dirty="0"/>
              <a:t>Single point of failure.</a:t>
            </a:r>
          </a:p>
          <a:p>
            <a:pPr algn="l" rtl="0"/>
            <a:r>
              <a:rPr lang="en-US" altLang="en-US" sz="2000" dirty="0"/>
              <a:t>Any compromise of an authentication broker results in the integrity of the trust that is provided by the broker also being compromised.</a:t>
            </a:r>
          </a:p>
          <a:p>
            <a:pPr algn="l" rtl="0"/>
            <a:endParaRPr lang="en-US" altLang="en-US" sz="2000" dirty="0"/>
          </a:p>
          <a:p>
            <a:r>
              <a:rPr lang="en-US" altLang="en-US" sz="2000" dirty="0"/>
              <a:t>Common types of authentication brokers</a:t>
            </a:r>
          </a:p>
          <a:p>
            <a:pPr lvl="1"/>
            <a:r>
              <a:rPr lang="en-US" altLang="en-US" sz="2000" dirty="0"/>
              <a:t>X.509 PKI</a:t>
            </a:r>
          </a:p>
          <a:p>
            <a:pPr lvl="1"/>
            <a:r>
              <a:rPr lang="en-US" altLang="en-US" sz="2000" dirty="0"/>
              <a:t>Kerberos protocol</a:t>
            </a:r>
          </a:p>
          <a:p>
            <a:pPr lvl="1"/>
            <a:r>
              <a:rPr lang="en-US" altLang="en-US" sz="2000" dirty="0"/>
              <a:t>Web Service Security Token Service ( STS )</a:t>
            </a:r>
          </a:p>
        </p:txBody>
      </p:sp>
      <p:sp>
        <p:nvSpPr>
          <p:cNvPr id="45062" name="Rectangle 6">
            <a:extLst>
              <a:ext uri="{FF2B5EF4-FFF2-40B4-BE49-F238E27FC236}">
                <a16:creationId xmlns:a16="http://schemas.microsoft.com/office/drawing/2014/main" id="{D6260C91-D534-4A59-AB4E-2E4D678756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6800" y="3346437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ctr"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algn="ctr"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algn="ctr"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algn="ctr"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algn="ctr"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457200" algn="ctr" rtl="1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914400" algn="ctr" rtl="1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1371600" algn="ctr" rtl="1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1828800" algn="ctr" rtl="1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endParaRPr lang="en-US" altLang="en-US" sz="3600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>
            <a:extLst>
              <a:ext uri="{FF2B5EF4-FFF2-40B4-BE49-F238E27FC236}">
                <a16:creationId xmlns:a16="http://schemas.microsoft.com/office/drawing/2014/main" id="{7CF425B5-2742-4280-9C78-306E9B9AB8A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Message Protection Patterns</a:t>
            </a:r>
          </a:p>
        </p:txBody>
      </p:sp>
      <p:sp>
        <p:nvSpPr>
          <p:cNvPr id="46083" name="Rectangle 3">
            <a:extLst>
              <a:ext uri="{FF2B5EF4-FFF2-40B4-BE49-F238E27FC236}">
                <a16:creationId xmlns:a16="http://schemas.microsoft.com/office/drawing/2014/main" id="{1D614B78-A256-45BC-A9EA-EE131EBE2CF3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 rtl="0">
              <a:buFont typeface="Wingdings" panose="05000000000000000000" pitchFamily="2" charset="2"/>
              <a:buNone/>
            </a:pPr>
            <a:r>
              <a:rPr lang="en-US" altLang="en-US" sz="2000" dirty="0"/>
              <a:t>Message protection can be divided into three main categories:</a:t>
            </a:r>
          </a:p>
          <a:p>
            <a:pPr algn="l" rtl="0">
              <a:buFont typeface="Wingdings" panose="05000000000000000000" pitchFamily="2" charset="2"/>
              <a:buNone/>
            </a:pPr>
            <a:endParaRPr lang="en-US" altLang="en-US" sz="2000" dirty="0"/>
          </a:p>
          <a:p>
            <a:pPr algn="l" rtl="0"/>
            <a:r>
              <a:rPr lang="en-US" altLang="en-US" sz="2000" dirty="0"/>
              <a:t>Data integrity</a:t>
            </a:r>
          </a:p>
          <a:p>
            <a:pPr algn="l" rtl="0"/>
            <a:r>
              <a:rPr lang="en-US" altLang="en-US" sz="2000" dirty="0"/>
              <a:t>Data origin authentication</a:t>
            </a:r>
          </a:p>
          <a:p>
            <a:pPr algn="l" rtl="0"/>
            <a:r>
              <a:rPr lang="en-US" altLang="en-US" sz="2000" dirty="0"/>
              <a:t>Data confidentiality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246E43-4B14-418B-98A8-76BC5CCE3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7111" name="Picture 7">
            <a:extLst>
              <a:ext uri="{FF2B5EF4-FFF2-40B4-BE49-F238E27FC236}">
                <a16:creationId xmlns:a16="http://schemas.microsoft.com/office/drawing/2014/main" id="{0D36F764-B75F-4643-8482-4389E87BAAC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8504" y="0"/>
            <a:ext cx="9734992" cy="68580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What is web services 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 rtl="0"/>
            <a:r>
              <a:rPr lang="en-US" sz="2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SOAP</a:t>
            </a:r>
            <a:r>
              <a:rPr lang="en-US" sz="2000" dirty="0"/>
              <a:t> message : transfer information</a:t>
            </a:r>
          </a:p>
          <a:p>
            <a:pPr algn="l" rtl="0"/>
            <a:r>
              <a:rPr lang="en-US" sz="2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UDDI</a:t>
            </a:r>
            <a:r>
              <a:rPr lang="en-US" sz="2000" dirty="0"/>
              <a:t> : discovering services </a:t>
            </a:r>
          </a:p>
          <a:p>
            <a:pPr algn="l" rtl="0"/>
            <a:r>
              <a:rPr lang="en-US" sz="2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WSDL</a:t>
            </a:r>
            <a:r>
              <a:rPr lang="en-US" sz="2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000" dirty="0"/>
              <a:t>: describing the services.</a:t>
            </a:r>
          </a:p>
          <a:p>
            <a:pPr algn="l" rtl="0"/>
            <a:endParaRPr lang="en-US" sz="2000" dirty="0"/>
          </a:p>
          <a:p>
            <a:pPr algn="l" rtl="0"/>
            <a:r>
              <a:rPr lang="en-US" sz="2000" dirty="0"/>
              <a:t>WS </a:t>
            </a:r>
            <a:r>
              <a:rPr lang="en-US" sz="2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depends</a:t>
            </a:r>
            <a:r>
              <a:rPr lang="en-US" sz="2000" dirty="0"/>
              <a:t> on SOAP to transmitting messages between components, and use it as a standard way to </a:t>
            </a:r>
            <a:r>
              <a:rPr lang="en-US" sz="2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exchange XML data. </a:t>
            </a:r>
          </a:p>
          <a:p>
            <a:pPr algn="l" rtl="0"/>
            <a:r>
              <a:rPr lang="en-US" sz="2000" dirty="0"/>
              <a:t>SOAP protocol specification </a:t>
            </a:r>
            <a:r>
              <a:rPr lang="en-US" sz="2000" b="1" dirty="0"/>
              <a:t>does not provide </a:t>
            </a:r>
            <a:r>
              <a:rPr lang="en-US" sz="2000" dirty="0"/>
              <a:t>any security. </a:t>
            </a:r>
          </a:p>
          <a:p>
            <a:pPr algn="l" rtl="0"/>
            <a:r>
              <a:rPr lang="en-US" sz="2000" dirty="0"/>
              <a:t>The </a:t>
            </a:r>
            <a:r>
              <a:rPr lang="en-US" sz="2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major concern </a:t>
            </a:r>
            <a:r>
              <a:rPr lang="en-US" sz="2000" dirty="0"/>
              <a:t>when Web Service is used to transfer sensitive information is </a:t>
            </a:r>
            <a:r>
              <a:rPr lang="en-US" sz="2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security</a:t>
            </a:r>
            <a:r>
              <a:rPr lang="en-US" sz="2000" dirty="0"/>
              <a:t>. </a:t>
            </a:r>
          </a:p>
          <a:p>
            <a:pPr algn="l" rtl="0"/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82400" y="5734050"/>
            <a:ext cx="609600" cy="520700"/>
          </a:xfrm>
          <a:prstGeom prst="rect">
            <a:avLst/>
          </a:prstGeom>
        </p:spPr>
        <p:txBody>
          <a:bodyPr vert="horz" rtlCol="0" anchor="ctr"/>
          <a:lstStyle>
            <a:defPPr>
              <a:defRPr lang="ar-SA"/>
            </a:defPPr>
            <a:lvl1pPr marL="0" algn="ctr" defTabSz="914400" rtl="1" eaLnBrk="1" latinLnBrk="0" hangingPunct="1">
              <a:defRPr kumimoji="0" sz="1400" b="1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60838A7-DA9F-4922-A53B-C5EB8950E912}" type="slidenum">
              <a:rPr lang="ar-SA" smtClean="0"/>
              <a:pPr/>
              <a:t>4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361268489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>
            <a:extLst>
              <a:ext uri="{FF2B5EF4-FFF2-40B4-BE49-F238E27FC236}">
                <a16:creationId xmlns:a16="http://schemas.microsoft.com/office/drawing/2014/main" id="{48E19E78-FD2E-41CB-8922-3850181600E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Data Confidentiality</a:t>
            </a:r>
          </a:p>
        </p:txBody>
      </p:sp>
      <p:sp>
        <p:nvSpPr>
          <p:cNvPr id="49155" name="Rectangle 3">
            <a:extLst>
              <a:ext uri="{FF2B5EF4-FFF2-40B4-BE49-F238E27FC236}">
                <a16:creationId xmlns:a16="http://schemas.microsoft.com/office/drawing/2014/main" id="{36EA41FA-6B19-4F7A-ABD3-09E1DE7B42DE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 rtl="0"/>
            <a:r>
              <a:rPr lang="en-US" altLang="en-US" sz="2000" dirty="0"/>
              <a:t>Context</a:t>
            </a:r>
          </a:p>
          <a:p>
            <a:pPr algn="l" rtl="0">
              <a:buFont typeface="Wingdings" panose="05000000000000000000" pitchFamily="2" charset="2"/>
              <a:buNone/>
            </a:pPr>
            <a:r>
              <a:rPr lang="en-US" altLang="en-US" sz="2000" dirty="0"/>
              <a:t>	There is a risk that an attacker can gain access to sensitive data , either by eavesdropping on the network or accessing a repository.</a:t>
            </a:r>
          </a:p>
          <a:p>
            <a:pPr algn="l" rtl="0">
              <a:buFont typeface="Wingdings" panose="05000000000000000000" pitchFamily="2" charset="2"/>
              <a:buNone/>
            </a:pPr>
            <a:endParaRPr lang="en-US" altLang="en-US" sz="2000" dirty="0"/>
          </a:p>
          <a:p>
            <a:pPr algn="l" rtl="0"/>
            <a:r>
              <a:rPr lang="en-US" altLang="en-US" sz="2000" dirty="0"/>
              <a:t>Problem</a:t>
            </a:r>
          </a:p>
          <a:p>
            <a:pPr algn="l" rtl="0">
              <a:buFont typeface="Wingdings" panose="05000000000000000000" pitchFamily="2" charset="2"/>
              <a:buNone/>
            </a:pPr>
            <a:r>
              <a:rPr lang="en-US" altLang="en-US" sz="2000" dirty="0"/>
              <a:t>	How does you protect data within a message from being disclosed to unintended parties?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80" name="Rectangle 4">
            <a:extLst>
              <a:ext uri="{FF2B5EF4-FFF2-40B4-BE49-F238E27FC236}">
                <a16:creationId xmlns:a16="http://schemas.microsoft.com/office/drawing/2014/main" id="{54724187-6545-4A68-ACAC-C22CC6B155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57400" y="1066800"/>
            <a:ext cx="8229600" cy="167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r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algn="r">
              <a:spcBef>
                <a:spcPct val="20000"/>
              </a:spcBef>
              <a:buClr>
                <a:schemeClr val="tx2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algn="r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algn="r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algn="r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algn="r" rtl="1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algn="r" rtl="1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algn="r" rtl="1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algn="r" rtl="1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algn="l" rtl="0"/>
            <a:endParaRPr lang="en-US" altLang="en-US" sz="1800" dirty="0"/>
          </a:p>
        </p:txBody>
      </p:sp>
      <p:sp>
        <p:nvSpPr>
          <p:cNvPr id="50182" name="Rectangle 6">
            <a:extLst>
              <a:ext uri="{FF2B5EF4-FFF2-40B4-BE49-F238E27FC236}">
                <a16:creationId xmlns:a16="http://schemas.microsoft.com/office/drawing/2014/main" id="{35BAAAD3-30DD-46FD-A138-1D155321E1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1200" y="3810000"/>
            <a:ext cx="8305800" cy="99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r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algn="r">
              <a:spcBef>
                <a:spcPct val="20000"/>
              </a:spcBef>
              <a:buClr>
                <a:schemeClr val="tx2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algn="r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algn="r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algn="r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algn="r" rtl="1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algn="r" rtl="1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algn="r" rtl="1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algn="r" rtl="1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algn="l" rtl="0">
              <a:buFont typeface="Wingdings" panose="05000000000000000000" pitchFamily="2" charset="2"/>
              <a:buNone/>
            </a:pPr>
            <a:endParaRPr lang="en-US" altLang="en-US" sz="2800" dirty="0"/>
          </a:p>
        </p:txBody>
      </p:sp>
      <p:sp>
        <p:nvSpPr>
          <p:cNvPr id="50183" name="Rectangle 7">
            <a:extLst>
              <a:ext uri="{FF2B5EF4-FFF2-40B4-BE49-F238E27FC236}">
                <a16:creationId xmlns:a16="http://schemas.microsoft.com/office/drawing/2014/main" id="{4EE85058-1302-436A-93FA-4B7B6109E7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1200" y="3124200"/>
            <a:ext cx="8229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r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algn="r">
              <a:spcBef>
                <a:spcPct val="20000"/>
              </a:spcBef>
              <a:buClr>
                <a:schemeClr val="tx2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algn="r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algn="r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algn="r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algn="r" rtl="1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algn="r" rtl="1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algn="r" rtl="1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algn="r" rtl="1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algn="l" rtl="0"/>
            <a:endParaRPr lang="en-US" altLang="en-US" sz="1800" dirty="0"/>
          </a:p>
        </p:txBody>
      </p:sp>
      <p:sp>
        <p:nvSpPr>
          <p:cNvPr id="50184" name="Rectangle 8">
            <a:extLst>
              <a:ext uri="{FF2B5EF4-FFF2-40B4-BE49-F238E27FC236}">
                <a16:creationId xmlns:a16="http://schemas.microsoft.com/office/drawing/2014/main" id="{42BF823D-ECDD-4BF7-AAD0-E140957EEC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8800" y="457200"/>
            <a:ext cx="8229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r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algn="r">
              <a:spcBef>
                <a:spcPct val="20000"/>
              </a:spcBef>
              <a:buClr>
                <a:schemeClr val="tx2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algn="r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algn="r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algn="r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algn="r" rtl="1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algn="r" rtl="1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algn="r" rtl="1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algn="r" rtl="1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algn="l" rtl="0"/>
            <a:endParaRPr lang="en-US" altLang="en-US" sz="28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35DDD7-C0DA-40F9-B85B-5A43030CE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Data Confidentiality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3B309C-9880-4BBD-8708-D98AF2198D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216046"/>
            <a:ext cx="10058400" cy="3849624"/>
          </a:xfrm>
        </p:spPr>
        <p:txBody>
          <a:bodyPr>
            <a:normAutofit/>
          </a:bodyPr>
          <a:lstStyle/>
          <a:p>
            <a:r>
              <a:rPr lang="en-US" altLang="en-US" sz="2000" dirty="0"/>
              <a:t>Conditions and reasons that force using this solution</a:t>
            </a:r>
          </a:p>
          <a:p>
            <a:pPr lvl="1"/>
            <a:r>
              <a:rPr lang="en-US" altLang="en-US" sz="2000" dirty="0"/>
              <a:t>Disclosure of sensitive data can result in loss or damage , such as identity theft , lawsuits , loss of business , or regulatory fines.</a:t>
            </a:r>
          </a:p>
          <a:p>
            <a:pPr lvl="1"/>
            <a:r>
              <a:rPr lang="en-US" altLang="en-US" sz="2000" dirty="0"/>
              <a:t>Sensitive data may pass across the network.</a:t>
            </a:r>
          </a:p>
          <a:p>
            <a:pPr lvl="1"/>
            <a:r>
              <a:rPr lang="en-US" altLang="en-US" sz="2000" dirty="0"/>
              <a:t>Sensitive data may be persisted for short periods of time , such as in a message queue , or over longer periods of time in a database or file.</a:t>
            </a:r>
          </a:p>
          <a:p>
            <a:r>
              <a:rPr lang="en-US" altLang="en-US" sz="2000" dirty="0"/>
              <a:t>Solution</a:t>
            </a:r>
          </a:p>
          <a:p>
            <a:pPr lvl="1"/>
            <a:r>
              <a:rPr lang="en-US" altLang="en-US" sz="2000" dirty="0"/>
              <a:t>Use encryption to protect sensitive data that is contained in a message.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4" name="Rectangle 4">
            <a:extLst>
              <a:ext uri="{FF2B5EF4-FFF2-40B4-BE49-F238E27FC236}">
                <a16:creationId xmlns:a16="http://schemas.microsoft.com/office/drawing/2014/main" id="{6ED80ED4-4418-4335-9BC7-7FA47FD2C4F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>
            <a:normAutofit/>
          </a:bodyPr>
          <a:lstStyle/>
          <a:p>
            <a:pPr algn="l"/>
            <a:r>
              <a:rPr lang="en-US" altLang="en-US" dirty="0"/>
              <a:t>Participants</a:t>
            </a:r>
          </a:p>
        </p:txBody>
      </p:sp>
      <p:sp>
        <p:nvSpPr>
          <p:cNvPr id="51205" name="Rectangle 5">
            <a:extLst>
              <a:ext uri="{FF2B5EF4-FFF2-40B4-BE49-F238E27FC236}">
                <a16:creationId xmlns:a16="http://schemas.microsoft.com/office/drawing/2014/main" id="{899B604A-7CE5-498B-AD24-9F169264E95D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noFill/>
          <a:ln/>
        </p:spPr>
        <p:txBody>
          <a:bodyPr>
            <a:normAutofit/>
          </a:bodyPr>
          <a:lstStyle/>
          <a:p>
            <a:pPr algn="l" rtl="0">
              <a:buFont typeface="Wingdings" panose="05000000000000000000" pitchFamily="2" charset="2"/>
              <a:buNone/>
            </a:pPr>
            <a:r>
              <a:rPr lang="en-US" altLang="en-US" sz="2000" dirty="0"/>
              <a:t>Direct authentication involves the following participants:</a:t>
            </a:r>
            <a:endParaRPr lang="fa-IR" altLang="en-US" sz="2000" dirty="0"/>
          </a:p>
          <a:p>
            <a:pPr algn="l" rtl="0"/>
            <a:r>
              <a:rPr lang="en-US" altLang="en-US" sz="2000" dirty="0"/>
              <a:t>Sender</a:t>
            </a:r>
          </a:p>
          <a:p>
            <a:pPr algn="l" rtl="0"/>
            <a:r>
              <a:rPr lang="en-US" altLang="en-US" sz="2000" dirty="0"/>
              <a:t>Recipient</a:t>
            </a:r>
          </a:p>
          <a:p>
            <a:pPr algn="l" rtl="0"/>
            <a:endParaRPr lang="en-US" altLang="en-US" sz="2000" dirty="0"/>
          </a:p>
          <a:p>
            <a:pPr>
              <a:buNone/>
            </a:pPr>
            <a:r>
              <a:rPr lang="en-US" altLang="en-US" sz="2000" dirty="0"/>
              <a:t>You can apply data confidentiality in two steps:</a:t>
            </a:r>
            <a:endParaRPr lang="fa-IR" altLang="en-US" sz="2000" dirty="0"/>
          </a:p>
          <a:p>
            <a:r>
              <a:rPr lang="en-US" altLang="en-US" sz="2000" dirty="0"/>
              <a:t>Encryption the data.</a:t>
            </a:r>
          </a:p>
          <a:p>
            <a:r>
              <a:rPr lang="en-US" altLang="en-US" sz="2000" dirty="0"/>
              <a:t>Decryption the data.</a:t>
            </a:r>
          </a:p>
        </p:txBody>
      </p:sp>
      <p:sp>
        <p:nvSpPr>
          <p:cNvPr id="51206" name="Rectangle 6">
            <a:extLst>
              <a:ext uri="{FF2B5EF4-FFF2-40B4-BE49-F238E27FC236}">
                <a16:creationId xmlns:a16="http://schemas.microsoft.com/office/drawing/2014/main" id="{F2096641-5E62-42E7-8499-A86A5C2907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1200" y="2971800"/>
            <a:ext cx="2057400" cy="560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ctr"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algn="ctr"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algn="ctr"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algn="ctr"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algn="ctr"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457200" algn="ctr" rtl="1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914400" algn="ctr" rtl="1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1371600" algn="ctr" rtl="1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1828800" algn="ctr" rtl="1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algn="l"/>
            <a:endParaRPr lang="en-US" altLang="en-US" sz="3200" dirty="0"/>
          </a:p>
        </p:txBody>
      </p:sp>
      <p:sp>
        <p:nvSpPr>
          <p:cNvPr id="51207" name="Rectangle 7">
            <a:extLst>
              <a:ext uri="{FF2B5EF4-FFF2-40B4-BE49-F238E27FC236}">
                <a16:creationId xmlns:a16="http://schemas.microsoft.com/office/drawing/2014/main" id="{B0322E94-0F9B-4004-B559-90B06FC737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0" y="3733800"/>
            <a:ext cx="7696200" cy="152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r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algn="r">
              <a:spcBef>
                <a:spcPct val="20000"/>
              </a:spcBef>
              <a:buClr>
                <a:schemeClr val="tx2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algn="r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algn="r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algn="r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algn="r" rtl="1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algn="r" rtl="1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algn="r" rtl="1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algn="r" rtl="1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algn="l" rtl="0">
              <a:buFont typeface="Wingdings" panose="05000000000000000000" pitchFamily="2" charset="2"/>
              <a:buNone/>
            </a:pPr>
            <a:endParaRPr lang="en-US" altLang="en-US" sz="2800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>
            <a:extLst>
              <a:ext uri="{FF2B5EF4-FFF2-40B4-BE49-F238E27FC236}">
                <a16:creationId xmlns:a16="http://schemas.microsoft.com/office/drawing/2014/main" id="{CFF0ACD1-011A-43F3-9D88-7FF94BC2621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800" dirty="0"/>
              <a:t>Symmetric Cryptography</a:t>
            </a:r>
            <a:endParaRPr lang="en-US" altLang="en-US" dirty="0"/>
          </a:p>
        </p:txBody>
      </p:sp>
      <p:pic>
        <p:nvPicPr>
          <p:cNvPr id="52229" name="Picture 5">
            <a:extLst>
              <a:ext uri="{FF2B5EF4-FFF2-40B4-BE49-F238E27FC236}">
                <a16:creationId xmlns:a16="http://schemas.microsoft.com/office/drawing/2014/main" id="{FDEC1526-C4B0-4846-AF09-BD828AF3E16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0225" y="2585694"/>
            <a:ext cx="6051549" cy="373904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2228" name="Rectangle 4">
            <a:extLst>
              <a:ext uri="{FF2B5EF4-FFF2-40B4-BE49-F238E27FC236}">
                <a16:creationId xmlns:a16="http://schemas.microsoft.com/office/drawing/2014/main" id="{CD8BCD72-9B1E-488D-8E0E-46D67141E6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6800" y="2014194"/>
            <a:ext cx="936879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r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algn="r">
              <a:spcBef>
                <a:spcPct val="20000"/>
              </a:spcBef>
              <a:buClr>
                <a:schemeClr val="tx2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algn="r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algn="r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algn="r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algn="r" rtl="1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algn="r" rtl="1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algn="r" rtl="1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algn="r" rtl="1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marL="0" indent="0" algn="l" rtl="0">
              <a:buNone/>
            </a:pPr>
            <a:r>
              <a:rPr lang="en-US" altLang="en-US" sz="2000" dirty="0">
                <a:effectLst/>
                <a:latin typeface="+mn-lt"/>
              </a:rPr>
              <a:t>Both the sender and recipient share a key to perform both encryption and decryption.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00" name="Rectangle 4">
            <a:extLst>
              <a:ext uri="{FF2B5EF4-FFF2-40B4-BE49-F238E27FC236}">
                <a16:creationId xmlns:a16="http://schemas.microsoft.com/office/drawing/2014/main" id="{AC99F351-2F92-4B26-BD0B-FBC81365ED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1200" y="304800"/>
            <a:ext cx="7848600" cy="167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609600" indent="-609600" algn="r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990600" indent="-533400" algn="r">
              <a:spcBef>
                <a:spcPct val="20000"/>
              </a:spcBef>
              <a:buClr>
                <a:schemeClr val="tx2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371600" indent="-457200" algn="r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752600" indent="-381000" algn="r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209800" indent="-381000" algn="r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667000" indent="-381000" algn="r" rtl="1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3124200" indent="-381000" algn="r" rtl="1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581400" indent="-381000" algn="r" rtl="1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4038600" indent="-381000" algn="r" rtl="1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algn="l" rtl="0">
              <a:buFont typeface="Wingdings" panose="05000000000000000000" pitchFamily="2" charset="2"/>
              <a:buNone/>
            </a:pPr>
            <a:endParaRPr lang="en-US" altLang="en-US" sz="2000" b="1" dirty="0"/>
          </a:p>
        </p:txBody>
      </p:sp>
      <p:sp>
        <p:nvSpPr>
          <p:cNvPr id="55301" name="Rectangle 5">
            <a:extLst>
              <a:ext uri="{FF2B5EF4-FFF2-40B4-BE49-F238E27FC236}">
                <a16:creationId xmlns:a16="http://schemas.microsoft.com/office/drawing/2014/main" id="{393D2D9C-04D5-43B4-8833-948ADCA550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2133600"/>
            <a:ext cx="8610600" cy="2590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609600" indent="-609600" algn="r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990600" indent="-533400" algn="r">
              <a:spcBef>
                <a:spcPct val="20000"/>
              </a:spcBef>
              <a:buClr>
                <a:schemeClr val="tx2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371600" indent="-457200" algn="r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752600" indent="-381000" algn="r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209800" indent="-381000" algn="r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667000" indent="-381000" algn="r" rtl="1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3124200" indent="-381000" algn="r" rtl="1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581400" indent="-381000" algn="r" rtl="1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4038600" indent="-381000" algn="r" rtl="1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algn="l" rtl="0">
              <a:buFont typeface="Wingdings" panose="05000000000000000000" pitchFamily="2" charset="2"/>
              <a:buNone/>
            </a:pPr>
            <a:endParaRPr lang="en-US" altLang="en-US" sz="2000" b="1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4DE47B-87C5-48AC-B6C6-AE491A7B73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400" dirty="0"/>
              <a:t>Symmetric</a:t>
            </a:r>
            <a:r>
              <a:rPr lang="en-US" altLang="en-US" sz="4800" dirty="0"/>
              <a:t> Algorithms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98B8D9-48A2-4365-A4B5-8C918EB2E5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225040"/>
            <a:ext cx="10058400" cy="3849624"/>
          </a:xfrm>
        </p:spPr>
        <p:txBody>
          <a:bodyPr>
            <a:normAutofit/>
          </a:bodyPr>
          <a:lstStyle/>
          <a:p>
            <a:pPr algn="l" rtl="0">
              <a:buFont typeface="Wingdings" panose="05000000000000000000" pitchFamily="2" charset="2"/>
              <a:buNone/>
            </a:pPr>
            <a:r>
              <a:rPr lang="en-US" altLang="en-US" sz="2000" dirty="0"/>
              <a:t>Two Symmetric Algorithms:</a:t>
            </a:r>
          </a:p>
          <a:p>
            <a:pPr algn="l" rtl="0">
              <a:buFont typeface="Wingdings" panose="05000000000000000000" pitchFamily="2" charset="2"/>
              <a:buAutoNum type="arabicPeriod"/>
            </a:pPr>
            <a:r>
              <a:rPr lang="en-US" altLang="en-US" sz="2000" dirty="0"/>
              <a:t>Rijndael (AES)</a:t>
            </a:r>
          </a:p>
          <a:p>
            <a:pPr algn="l" rtl="0">
              <a:buFont typeface="Wingdings" panose="05000000000000000000" pitchFamily="2" charset="2"/>
              <a:buAutoNum type="arabicPeriod"/>
            </a:pPr>
            <a:r>
              <a:rPr lang="en-US" altLang="en-US" sz="2000" dirty="0"/>
              <a:t>Triple DES (3DES)</a:t>
            </a:r>
          </a:p>
          <a:p>
            <a:pPr algn="l" rtl="0">
              <a:buFont typeface="Wingdings" panose="05000000000000000000" pitchFamily="2" charset="2"/>
              <a:buNone/>
            </a:pPr>
            <a:r>
              <a:rPr lang="en-US" altLang="en-US" sz="2000" dirty="0"/>
              <a:t>	Symmetric cryptography is completely simple in nature because the secret key that is used for both encryption and decryption is shared between the sender and the recipient.</a:t>
            </a:r>
          </a:p>
          <a:p>
            <a:pPr algn="l" rtl="0">
              <a:buFont typeface="Wingdings" panose="05000000000000000000" pitchFamily="2" charset="2"/>
              <a:buNone/>
            </a:pPr>
            <a:r>
              <a:rPr lang="en-US" altLang="en-US" sz="2000" dirty="0"/>
              <a:t>	However , before communication can occur , the sender and the recipient must exchange a shared secret key.</a:t>
            </a:r>
          </a:p>
          <a:p>
            <a:pPr algn="l" rtl="0">
              <a:buFont typeface="Wingdings" panose="05000000000000000000" pitchFamily="2" charset="2"/>
              <a:buNone/>
            </a:pPr>
            <a:r>
              <a:rPr lang="en-US" altLang="en-US" sz="2000" dirty="0"/>
              <a:t>	In some cases (such as SSL) , asymmetric cryptography can be used to ensure that the initial key exchange occurs over a secure channel.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6" name="Rectangle 4">
            <a:extLst>
              <a:ext uri="{FF2B5EF4-FFF2-40B4-BE49-F238E27FC236}">
                <a16:creationId xmlns:a16="http://schemas.microsoft.com/office/drawing/2014/main" id="{2496EB53-954D-4272-825B-0F3DF4441D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6800" y="2286000"/>
            <a:ext cx="893445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r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algn="r">
              <a:spcBef>
                <a:spcPct val="20000"/>
              </a:spcBef>
              <a:buClr>
                <a:schemeClr val="tx2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algn="r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algn="r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algn="r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algn="r" rtl="1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algn="r" rtl="1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algn="r" rtl="1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algn="r" rtl="1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marL="0" indent="0" algn="l">
              <a:buNone/>
            </a:pPr>
            <a:r>
              <a:rPr lang="en-US" altLang="en-US" sz="2000" dirty="0">
                <a:effectLst/>
              </a:rPr>
              <a:t>The sender encrypts data with one key , and the recipient uses a different key to decrypt ciphertext.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FBA6EA-5296-458F-B249-43EEABDCC6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800" dirty="0"/>
              <a:t>Asymmetric (public key) cryptography</a:t>
            </a:r>
            <a:endParaRPr lang="en-US" dirty="0"/>
          </a:p>
        </p:txBody>
      </p:sp>
      <p:pic>
        <p:nvPicPr>
          <p:cNvPr id="54277" name="Picture 5">
            <a:extLst>
              <a:ext uri="{FF2B5EF4-FFF2-40B4-BE49-F238E27FC236}">
                <a16:creationId xmlns:a16="http://schemas.microsoft.com/office/drawing/2014/main" id="{25DFBDDE-CFF0-4D44-BF36-7E467DF830D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7790" y="2857500"/>
            <a:ext cx="4823460" cy="3527519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8" name="Rectangle 4">
            <a:extLst>
              <a:ext uri="{FF2B5EF4-FFF2-40B4-BE49-F238E27FC236}">
                <a16:creationId xmlns:a16="http://schemas.microsoft.com/office/drawing/2014/main" id="{FD445DAC-8AF6-4C77-9BE0-DAB5A70A8D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1200" y="304800"/>
            <a:ext cx="7848600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609600" indent="-609600" algn="r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990600" indent="-533400" algn="r">
              <a:spcBef>
                <a:spcPct val="20000"/>
              </a:spcBef>
              <a:buClr>
                <a:schemeClr val="tx2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371600" indent="-457200" algn="r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752600" indent="-381000" algn="r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209800" indent="-381000" algn="r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667000" indent="-381000" algn="r" rtl="1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3124200" indent="-381000" algn="r" rtl="1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581400" indent="-381000" algn="r" rtl="1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4038600" indent="-381000" algn="r" rtl="1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algn="l" rtl="0">
              <a:buFont typeface="Wingdings" panose="05000000000000000000" pitchFamily="2" charset="2"/>
              <a:buNone/>
            </a:pPr>
            <a:endParaRPr lang="en-US" altLang="en-US" sz="2000" b="1" dirty="0"/>
          </a:p>
        </p:txBody>
      </p:sp>
      <p:sp>
        <p:nvSpPr>
          <p:cNvPr id="57349" name="Rectangle 5">
            <a:extLst>
              <a:ext uri="{FF2B5EF4-FFF2-40B4-BE49-F238E27FC236}">
                <a16:creationId xmlns:a16="http://schemas.microsoft.com/office/drawing/2014/main" id="{A88D727F-D52F-434C-87FE-11B270C1EB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33600" y="1447800"/>
            <a:ext cx="8001000" cy="228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609600" indent="-609600" algn="r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990600" indent="-533400" algn="r">
              <a:spcBef>
                <a:spcPct val="20000"/>
              </a:spcBef>
              <a:buClr>
                <a:schemeClr val="tx2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371600" indent="-457200" algn="r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752600" indent="-381000" algn="r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209800" indent="-381000" algn="r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667000" indent="-381000" algn="r" rtl="1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3124200" indent="-381000" algn="r" rtl="1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581400" indent="-381000" algn="r" rtl="1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4038600" indent="-381000" algn="r" rtl="1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algn="l" rtl="0">
              <a:buFont typeface="Wingdings" panose="05000000000000000000" pitchFamily="2" charset="2"/>
              <a:buNone/>
            </a:pPr>
            <a:endParaRPr lang="en-US" altLang="en-US" sz="2400" b="1" dirty="0"/>
          </a:p>
        </p:txBody>
      </p:sp>
      <p:sp>
        <p:nvSpPr>
          <p:cNvPr id="57350" name="Rectangle 6">
            <a:extLst>
              <a:ext uri="{FF2B5EF4-FFF2-40B4-BE49-F238E27FC236}">
                <a16:creationId xmlns:a16="http://schemas.microsoft.com/office/drawing/2014/main" id="{268FEA9D-0B62-4C3C-91DA-F962149A71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7800" y="4038600"/>
            <a:ext cx="8839200" cy="167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609600" indent="-609600" algn="r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990600" indent="-533400" algn="r">
              <a:spcBef>
                <a:spcPct val="20000"/>
              </a:spcBef>
              <a:buClr>
                <a:schemeClr val="tx2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371600" indent="-457200" algn="r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752600" indent="-381000" algn="r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209800" indent="-381000" algn="r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667000" indent="-381000" algn="r" rtl="1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3124200" indent="-381000" algn="r" rtl="1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581400" indent="-381000" algn="r" rtl="1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4038600" indent="-381000" algn="r" rtl="1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algn="l" rtl="0">
              <a:buFont typeface="Wingdings" panose="05000000000000000000" pitchFamily="2" charset="2"/>
              <a:buNone/>
            </a:pPr>
            <a:endParaRPr lang="en-US" altLang="en-US" sz="2400" b="1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2AFEBB-285C-4F34-AF4A-EF53C2506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A</a:t>
            </a:r>
            <a:r>
              <a:rPr lang="en-US" altLang="en-US" sz="4800" dirty="0"/>
              <a:t>symmetric Algorithms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A2141E-17A1-46B8-B1E0-8953E597EC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76806"/>
            <a:ext cx="10058400" cy="3849624"/>
          </a:xfrm>
        </p:spPr>
        <p:txBody>
          <a:bodyPr>
            <a:normAutofit lnSpcReduction="10000"/>
          </a:bodyPr>
          <a:lstStyle/>
          <a:p>
            <a:pPr algn="l" rtl="0">
              <a:buFont typeface="Wingdings" panose="05000000000000000000" pitchFamily="2" charset="2"/>
              <a:buNone/>
            </a:pPr>
            <a:r>
              <a:rPr lang="en-US" altLang="en-US" sz="2000" dirty="0"/>
              <a:t>The most common asymmetric algorithm is:</a:t>
            </a:r>
          </a:p>
          <a:p>
            <a:pPr algn="l" rtl="0"/>
            <a:r>
              <a:rPr lang="en-US" altLang="en-US" sz="2000" dirty="0"/>
              <a:t>RSA</a:t>
            </a:r>
          </a:p>
          <a:p>
            <a:pPr algn="l" rtl="0">
              <a:buFont typeface="Wingdings" panose="05000000000000000000" pitchFamily="2" charset="2"/>
              <a:buNone/>
            </a:pPr>
            <a:r>
              <a:rPr lang="en-US" altLang="en-US" sz="2000" dirty="0"/>
              <a:t>Asymmetric algorithms provide:</a:t>
            </a:r>
          </a:p>
          <a:p>
            <a:pPr algn="l" rtl="0"/>
            <a:r>
              <a:rPr lang="en-US" altLang="en-US" sz="2000" dirty="0"/>
              <a:t>Encryption</a:t>
            </a:r>
          </a:p>
          <a:p>
            <a:pPr algn="l" rtl="0"/>
            <a:r>
              <a:rPr lang="en-US" altLang="en-US" sz="2000" dirty="0"/>
              <a:t>Digital signature</a:t>
            </a:r>
          </a:p>
          <a:p>
            <a:pPr algn="l" rtl="0"/>
            <a:r>
              <a:rPr lang="en-US" altLang="en-US" sz="2000" dirty="0"/>
              <a:t>Nonrepudiation </a:t>
            </a:r>
          </a:p>
          <a:p>
            <a:pPr algn="l" rtl="0"/>
            <a:r>
              <a:rPr lang="en-US" altLang="en-US" sz="2000" dirty="0"/>
              <a:t>Key management process in symmetric algorithms</a:t>
            </a:r>
          </a:p>
          <a:p>
            <a:r>
              <a:rPr lang="en-US" altLang="en-US" sz="2000" dirty="0"/>
              <a:t>Asymmetric encryption requires more processing resources than symmetric encryption. For this reason it is usually used to asymmetrically encrypting the shared key in symmetric algorithms.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2" name="Rectangle 4">
            <a:extLst>
              <a:ext uri="{FF2B5EF4-FFF2-40B4-BE49-F238E27FC236}">
                <a16:creationId xmlns:a16="http://schemas.microsoft.com/office/drawing/2014/main" id="{0B21E76F-B7C2-4A89-99ED-554683D68F4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altLang="en-US"/>
              <a:t>Data Origin Authentication</a:t>
            </a:r>
          </a:p>
        </p:txBody>
      </p:sp>
      <p:sp>
        <p:nvSpPr>
          <p:cNvPr id="58373" name="Rectangle 5">
            <a:extLst>
              <a:ext uri="{FF2B5EF4-FFF2-40B4-BE49-F238E27FC236}">
                <a16:creationId xmlns:a16="http://schemas.microsoft.com/office/drawing/2014/main" id="{8D7A98B7-A94A-4340-82C0-A41C319B576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noFill/>
          <a:ln/>
        </p:spPr>
        <p:txBody>
          <a:bodyPr>
            <a:normAutofit lnSpcReduction="10000"/>
          </a:bodyPr>
          <a:lstStyle/>
          <a:p>
            <a:pPr algn="l" rtl="0"/>
            <a:r>
              <a:rPr lang="en-US" altLang="en-US" sz="2000" dirty="0"/>
              <a:t>Context</a:t>
            </a:r>
          </a:p>
          <a:p>
            <a:pPr lvl="1"/>
            <a:r>
              <a:rPr lang="en-US" altLang="en-US" sz="2000" dirty="0"/>
              <a:t>There is a risk that an attacker may manipulate data , modify or even substitute it , to change the apparent source of the request message.</a:t>
            </a:r>
          </a:p>
          <a:p>
            <a:pPr algn="l" rtl="0"/>
            <a:r>
              <a:rPr lang="en-US" altLang="en-US" sz="2000" dirty="0"/>
              <a:t>Problem</a:t>
            </a:r>
          </a:p>
          <a:p>
            <a:pPr lvl="1"/>
            <a:r>
              <a:rPr lang="en-US" altLang="en-US" sz="2000" dirty="0"/>
              <a:t>How do you prevent an attacker from manipulating messages in transit between a client and a web service?</a:t>
            </a:r>
          </a:p>
          <a:p>
            <a:r>
              <a:rPr lang="en-US" altLang="en-US" sz="2000" dirty="0"/>
              <a:t>Solution</a:t>
            </a:r>
          </a:p>
          <a:p>
            <a:pPr lvl="1"/>
            <a:r>
              <a:rPr lang="en-US" altLang="en-US" sz="2000" dirty="0"/>
              <a:t>Use data origin authentication, which enables the recipient to verify that messages have not been tampered with in transit (data integrity) and they originate from the expected sender (authenticity).</a:t>
            </a:r>
          </a:p>
          <a:p>
            <a:pPr algn="l" rtl="0">
              <a:buFont typeface="Wingdings" panose="05000000000000000000" pitchFamily="2" charset="2"/>
              <a:buNone/>
            </a:pPr>
            <a:endParaRPr lang="en-US" altLang="en-US" sz="2000" b="1"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>
            <a:extLst>
              <a:ext uri="{FF2B5EF4-FFF2-40B4-BE49-F238E27FC236}">
                <a16:creationId xmlns:a16="http://schemas.microsoft.com/office/drawing/2014/main" id="{06BBFB39-78F2-4E28-B03B-150468FBA9C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en-US" dirty="0"/>
              <a:t>Symmetric Signature</a:t>
            </a:r>
          </a:p>
        </p:txBody>
      </p:sp>
      <p:sp>
        <p:nvSpPr>
          <p:cNvPr id="59395" name="Rectangle 3">
            <a:extLst>
              <a:ext uri="{FF2B5EF4-FFF2-40B4-BE49-F238E27FC236}">
                <a16:creationId xmlns:a16="http://schemas.microsoft.com/office/drawing/2014/main" id="{F3D0D74A-E1FB-4550-AFE9-71415233361A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algn="l" rtl="0">
              <a:buFont typeface="Wingdings" panose="05000000000000000000" pitchFamily="2" charset="2"/>
              <a:buNone/>
            </a:pPr>
            <a:r>
              <a:rPr lang="en-US" altLang="en-US" sz="2400"/>
              <a:t>	A symmetric signature is created by using a shared secret to sign and verify the message. It is commonly known as a Message Authentication Code( MAC )</a:t>
            </a:r>
          </a:p>
          <a:p>
            <a:pPr algn="l" rtl="0">
              <a:buFont typeface="Wingdings" panose="05000000000000000000" pitchFamily="2" charset="2"/>
              <a:buNone/>
            </a:pPr>
            <a:r>
              <a:rPr lang="en-US" altLang="en-US" sz="2400"/>
              <a:t>	The most common type of  MAC is a </a:t>
            </a:r>
          </a:p>
          <a:p>
            <a:pPr algn="l" rtl="0">
              <a:buFont typeface="Wingdings" panose="05000000000000000000" pitchFamily="2" charset="2"/>
              <a:buNone/>
            </a:pPr>
            <a:r>
              <a:rPr lang="en-US" altLang="en-US" sz="2400"/>
              <a:t>	Hashed Message Authentication Code( HMAC ) protocol that uses a shared secret and a hashing algorithm ( such as MD5 , SHA-1 , or SHA-256 ) to create the signature.</a:t>
            </a:r>
          </a:p>
          <a:p>
            <a:pPr algn="l" rtl="0">
              <a:buFont typeface="Wingdings" panose="05000000000000000000" pitchFamily="2" charset="2"/>
              <a:buNone/>
            </a:pPr>
            <a:endParaRPr lang="en-US" altLang="en-US" sz="2400"/>
          </a:p>
          <a:p>
            <a:pPr algn="l" rtl="0">
              <a:buFont typeface="Wingdings" panose="05000000000000000000" pitchFamily="2" charset="2"/>
              <a:buNone/>
            </a:pPr>
            <a:endParaRPr lang="en-US" altLang="en-US" sz="240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8B0886-26BB-4821-B1B8-5625BC9CE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44" name="Picture 4">
            <a:extLst>
              <a:ext uri="{FF2B5EF4-FFF2-40B4-BE49-F238E27FC236}">
                <a16:creationId xmlns:a16="http://schemas.microsoft.com/office/drawing/2014/main" id="{41C895C7-37D6-4AAF-9814-6A1A07B238F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555" y="-21837"/>
            <a:ext cx="11692890" cy="687983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WS-Security?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sz="2000" dirty="0"/>
              <a:t>Most of Web Services based on SSL(Secure Socket Layer) / TLS (Transport Layer Security) to secure SOAP message. </a:t>
            </a:r>
          </a:p>
          <a:p>
            <a:pPr algn="l" rtl="0"/>
            <a:endParaRPr lang="en-US" sz="2000" dirty="0"/>
          </a:p>
          <a:p>
            <a:pPr algn="l" rtl="0"/>
            <a:r>
              <a:rPr lang="en-US" sz="2000" dirty="0"/>
              <a:t>Using SSL / TLS does not provide enough security, there are many limitations of SSL: </a:t>
            </a:r>
          </a:p>
          <a:p>
            <a:pPr marL="457200" indent="-457200">
              <a:buFont typeface="+mj-lt"/>
              <a:buAutoNum type="arabicParenR"/>
            </a:pPr>
            <a:r>
              <a:rPr lang="en-US" sz="2000" dirty="0"/>
              <a:t>SSL / TLS ensure only the point-to-point security. </a:t>
            </a:r>
          </a:p>
          <a:p>
            <a:pPr marL="457200" indent="-457200">
              <a:buFont typeface="+mj-lt"/>
              <a:buAutoNum type="arabicParenR"/>
            </a:pPr>
            <a:r>
              <a:rPr lang="en-US" sz="2000" dirty="0"/>
              <a:t>SSL / TLS encrypts the whole message. </a:t>
            </a:r>
          </a:p>
          <a:p>
            <a:pPr marL="457200" indent="-457200">
              <a:buFont typeface="+mj-lt"/>
              <a:buAutoNum type="arabicParenR"/>
            </a:pPr>
            <a:r>
              <a:rPr lang="en-US" sz="2000" dirty="0"/>
              <a:t>SSL / TLS does not sign the data. </a:t>
            </a:r>
          </a:p>
          <a:p>
            <a:pPr marL="457200" indent="-457200">
              <a:buFont typeface="+mj-lt"/>
              <a:buAutoNum type="arabicParenR"/>
            </a:pPr>
            <a:r>
              <a:rPr lang="en-US" sz="2000" dirty="0"/>
              <a:t>SSL / TLS is inflexible routing because it is just Point-to- Point </a:t>
            </a:r>
          </a:p>
          <a:p>
            <a:pPr algn="l" rtl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82400" y="5734050"/>
            <a:ext cx="609600" cy="520700"/>
          </a:xfrm>
          <a:prstGeom prst="rect">
            <a:avLst/>
          </a:prstGeom>
        </p:spPr>
        <p:txBody>
          <a:bodyPr vert="horz" rtlCol="0" anchor="ctr"/>
          <a:lstStyle>
            <a:defPPr>
              <a:defRPr lang="ar-SA"/>
            </a:defPPr>
            <a:lvl1pPr marL="0" algn="ctr" defTabSz="914400" rtl="1" eaLnBrk="1" latinLnBrk="0" hangingPunct="1">
              <a:defRPr kumimoji="0" sz="1400" b="1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60838A7-DA9F-4922-A53B-C5EB8950E912}" type="slidenum">
              <a:rPr lang="ar-SA" smtClean="0"/>
              <a:pPr/>
              <a:t>5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89688147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17" name="Picture 5">
            <a:extLst>
              <a:ext uri="{FF2B5EF4-FFF2-40B4-BE49-F238E27FC236}">
                <a16:creationId xmlns:a16="http://schemas.microsoft.com/office/drawing/2014/main" id="{C7664D8D-9768-400F-A10F-88579F1175B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21" y="0"/>
            <a:ext cx="8952758" cy="68580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C32A8A9-ACCD-45DD-A93F-9195F03584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92" name="Picture 4">
            <a:extLst>
              <a:ext uri="{FF2B5EF4-FFF2-40B4-BE49-F238E27FC236}">
                <a16:creationId xmlns:a16="http://schemas.microsoft.com/office/drawing/2014/main" id="{93184091-B2E3-407E-BCAA-AB537808D6F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86"/>
          <a:stretch/>
        </p:blipFill>
        <p:spPr>
          <a:xfrm>
            <a:off x="1960625" y="0"/>
            <a:ext cx="8270750" cy="68580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A88F6D0-8ACF-4932-9D5A-CBAC30A9D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6F3739-6965-4A65-8317-BAE145E49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7588" name="Picture 4">
            <a:extLst>
              <a:ext uri="{FF2B5EF4-FFF2-40B4-BE49-F238E27FC236}">
                <a16:creationId xmlns:a16="http://schemas.microsoft.com/office/drawing/2014/main" id="{37CEA56E-0514-4029-BA30-6A481B153E6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20"/>
          <a:stretch/>
        </p:blipFill>
        <p:spPr>
          <a:xfrm>
            <a:off x="2636561" y="4153"/>
            <a:ext cx="6918877" cy="685384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>
            <a:extLst>
              <a:ext uri="{FF2B5EF4-FFF2-40B4-BE49-F238E27FC236}">
                <a16:creationId xmlns:a16="http://schemas.microsoft.com/office/drawing/2014/main" id="{F90D13AD-8BB2-48F5-B59A-7858942B90C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/>
              <a:t>Transport Layer vs. Message Layer Security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585FB6D-E0AB-4BA0-B937-2D19EE608F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9637" name="Picture 5">
            <a:extLst>
              <a:ext uri="{FF2B5EF4-FFF2-40B4-BE49-F238E27FC236}">
                <a16:creationId xmlns:a16="http://schemas.microsoft.com/office/drawing/2014/main" id="{DEC86E31-672B-4DAA-B7AB-ED678876AB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82506"/>
            <a:ext cx="6172200" cy="2933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636" name="Picture 4">
            <a:extLst>
              <a:ext uri="{FF2B5EF4-FFF2-40B4-BE49-F238E27FC236}">
                <a16:creationId xmlns:a16="http://schemas.microsoft.com/office/drawing/2014/main" id="{2D61BAA1-A48E-4CAD-8EBA-E4B0977D03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6420" y="3962149"/>
            <a:ext cx="6519193" cy="2850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60" name="Rectangle 4">
            <a:extLst>
              <a:ext uri="{FF2B5EF4-FFF2-40B4-BE49-F238E27FC236}">
                <a16:creationId xmlns:a16="http://schemas.microsoft.com/office/drawing/2014/main" id="{25E74DD4-F8A3-4608-9FB0-D88871B687A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>
            <a:noAutofit/>
          </a:bodyPr>
          <a:lstStyle/>
          <a:p>
            <a:pPr rtl="0"/>
            <a:r>
              <a:rPr lang="en-US" altLang="en-US" dirty="0"/>
              <a:t>Advantages of Message Layer Security over Transport Layer Security</a:t>
            </a:r>
          </a:p>
        </p:txBody>
      </p:sp>
      <p:sp>
        <p:nvSpPr>
          <p:cNvPr id="70659" name="Rectangle 3">
            <a:extLst>
              <a:ext uri="{FF2B5EF4-FFF2-40B4-BE49-F238E27FC236}">
                <a16:creationId xmlns:a16="http://schemas.microsoft.com/office/drawing/2014/main" id="{4B3B9741-F108-4560-B713-E8D3CCF8EF6F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algn="l" rtl="0">
              <a:lnSpc>
                <a:spcPct val="90000"/>
              </a:lnSpc>
            </a:pPr>
            <a:r>
              <a:rPr lang="en-US" altLang="en-US" sz="2400" dirty="0"/>
              <a:t>Increase flexibility encrypt part of the message instead of the entire message</a:t>
            </a:r>
          </a:p>
          <a:p>
            <a:pPr algn="l" rtl="0">
              <a:lnSpc>
                <a:spcPct val="90000"/>
              </a:lnSpc>
            </a:pPr>
            <a:r>
              <a:rPr lang="en-US" altLang="en-US" sz="2400" dirty="0"/>
              <a:t>Support for auditing</a:t>
            </a:r>
          </a:p>
          <a:p>
            <a:pPr algn="l" rtl="0">
              <a:lnSpc>
                <a:spcPct val="90000"/>
              </a:lnSpc>
            </a:pPr>
            <a:r>
              <a:rPr lang="en-US" altLang="en-US" sz="2400" dirty="0"/>
              <a:t>Support for multiple protocols (SMTP, FTP, TCP)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>
            <a:extLst>
              <a:ext uri="{FF2B5EF4-FFF2-40B4-BE49-F238E27FC236}">
                <a16:creationId xmlns:a16="http://schemas.microsoft.com/office/drawing/2014/main" id="{FDB4AB3E-D238-4595-A340-B2B4408B4BD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rtl="0"/>
            <a:r>
              <a:rPr lang="en-US" altLang="en-US" dirty="0"/>
              <a:t>Implementing message layer security with X.509 certificates</a:t>
            </a:r>
          </a:p>
        </p:txBody>
      </p:sp>
      <p:sp>
        <p:nvSpPr>
          <p:cNvPr id="71683" name="Rectangle 3">
            <a:extLst>
              <a:ext uri="{FF2B5EF4-FFF2-40B4-BE49-F238E27FC236}">
                <a16:creationId xmlns:a16="http://schemas.microsoft.com/office/drawing/2014/main" id="{DC4E077F-DF61-4CB9-8485-4A4C76A664A6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en-US" sz="2400" b="1" dirty="0"/>
              <a:t>The service initializes and sends a message with X.509 certificate information</a:t>
            </a:r>
            <a:r>
              <a:rPr lang="en-US" altLang="en-US" b="1" dirty="0"/>
              <a:t> </a:t>
            </a:r>
          </a:p>
          <a:p>
            <a:pPr marL="990600" lvl="1" indent="-533400">
              <a:buNone/>
            </a:pPr>
            <a:r>
              <a:rPr lang="en-US" altLang="en-US" b="1" dirty="0"/>
              <a:t>	     </a:t>
            </a:r>
            <a:r>
              <a:rPr lang="en-US" altLang="en-US" sz="2000" b="1" dirty="0"/>
              <a:t>1. the client retrieves the service</a:t>
            </a:r>
            <a:r>
              <a:rPr lang="en-US" altLang="en-US" sz="2000" b="1" dirty="0">
                <a:latin typeface="Arial" panose="020B0604020202020204" pitchFamily="34" charset="0"/>
              </a:rPr>
              <a:t>’</a:t>
            </a:r>
            <a:r>
              <a:rPr lang="en-US" altLang="en-US" sz="2000" b="1" dirty="0"/>
              <a:t>s X.509 certificate.</a:t>
            </a:r>
          </a:p>
          <a:p>
            <a:pPr marL="990600" lvl="1" indent="-533400">
              <a:buNone/>
            </a:pPr>
            <a:r>
              <a:rPr lang="en-US" altLang="en-US" sz="2000" b="1" dirty="0"/>
              <a:t>	    2. the client retrieves its own certificate and private key.</a:t>
            </a:r>
          </a:p>
          <a:p>
            <a:pPr marL="990600" lvl="1" indent="-533400">
              <a:buNone/>
            </a:pPr>
            <a:r>
              <a:rPr lang="en-US" altLang="en-US" sz="2000" b="1" dirty="0"/>
              <a:t>	    3. the client attaches its X.509 certificate to a message.</a:t>
            </a:r>
          </a:p>
          <a:p>
            <a:pPr marL="990600" lvl="1" indent="-533400">
              <a:buNone/>
            </a:pPr>
            <a:r>
              <a:rPr lang="en-US" altLang="en-US" sz="2000" b="1" dirty="0"/>
              <a:t>	    4. the client signs the message using its private key.</a:t>
            </a:r>
          </a:p>
          <a:p>
            <a:pPr marL="990600" lvl="1" indent="-533400">
              <a:buNone/>
            </a:pPr>
            <a:r>
              <a:rPr lang="en-US" altLang="en-US" sz="2000" b="1" dirty="0"/>
              <a:t>	    5. the client encrypts the message using the services public key.</a:t>
            </a:r>
          </a:p>
          <a:p>
            <a:pPr marL="990600" lvl="1" indent="-533400">
              <a:buNone/>
            </a:pPr>
            <a:r>
              <a:rPr lang="en-US" altLang="en-US" sz="2000" b="1" dirty="0"/>
              <a:t>	    6. the client sends the message to the service.		</a:t>
            </a:r>
          </a:p>
          <a:p>
            <a:pPr marL="609600" indent="-609600"/>
            <a:endParaRPr lang="en-US" altLang="en-US" sz="2800" b="1" dirty="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AE36C-1AAF-4901-9159-BC155046A8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3733" name="Picture 5">
            <a:extLst>
              <a:ext uri="{FF2B5EF4-FFF2-40B4-BE49-F238E27FC236}">
                <a16:creationId xmlns:a16="http://schemas.microsoft.com/office/drawing/2014/main" id="{25DFB351-4067-49BE-A8C2-EE49AA3E21D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9860" y="0"/>
            <a:ext cx="6812280" cy="6873196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E96FA8-569F-4789-B4A5-755C2BEA22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800" b="1" dirty="0"/>
              <a:t>X.509 Certificate</a:t>
            </a:r>
            <a:endParaRPr lang="en-US" dirty="0"/>
          </a:p>
        </p:txBody>
      </p:sp>
      <p:sp>
        <p:nvSpPr>
          <p:cNvPr id="76803" name="Rectangle 3">
            <a:extLst>
              <a:ext uri="{FF2B5EF4-FFF2-40B4-BE49-F238E27FC236}">
                <a16:creationId xmlns:a16="http://schemas.microsoft.com/office/drawing/2014/main" id="{B8239FD0-F03E-46AA-871C-F1349C0703A9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lvl="1" indent="0">
              <a:buNone/>
            </a:pPr>
            <a:r>
              <a:rPr lang="en-US" altLang="en-US" sz="2400" b="1" dirty="0"/>
              <a:t>The service authenticates a client using the X.509 certificate and signature</a:t>
            </a:r>
            <a:r>
              <a:rPr lang="en-US" altLang="en-US" b="1" dirty="0"/>
              <a:t> </a:t>
            </a:r>
          </a:p>
          <a:p>
            <a:pPr marL="990600" lvl="1" indent="-533400">
              <a:buNone/>
            </a:pPr>
            <a:r>
              <a:rPr lang="en-US" altLang="en-US" b="1" dirty="0"/>
              <a:t>	     </a:t>
            </a:r>
            <a:r>
              <a:rPr lang="en-US" altLang="en-US" sz="2000" b="1" dirty="0"/>
              <a:t>1. The service validates the client</a:t>
            </a:r>
            <a:r>
              <a:rPr lang="en-US" altLang="en-US" sz="2000" b="1" dirty="0">
                <a:latin typeface="Arial" panose="020B0604020202020204" pitchFamily="34" charset="0"/>
              </a:rPr>
              <a:t>’</a:t>
            </a:r>
            <a:r>
              <a:rPr lang="en-US" altLang="en-US" sz="2000" b="1" dirty="0"/>
              <a:t>s certificate.</a:t>
            </a:r>
          </a:p>
          <a:p>
            <a:pPr marL="990600" lvl="1" indent="-533400">
              <a:buNone/>
            </a:pPr>
            <a:r>
              <a:rPr lang="en-US" altLang="en-US" sz="2000" b="1" dirty="0"/>
              <a:t>	       2. The service verifies the certificate trust chain.</a:t>
            </a:r>
          </a:p>
          <a:p>
            <a:pPr marL="990600" lvl="1" indent="-533400">
              <a:buNone/>
            </a:pPr>
            <a:r>
              <a:rPr lang="en-US" altLang="en-US" sz="2000" b="1" dirty="0"/>
              <a:t>	       3. The service checks the certificate revocation status.</a:t>
            </a:r>
          </a:p>
          <a:p>
            <a:pPr marL="990600" lvl="1" indent="-533400">
              <a:buNone/>
            </a:pPr>
            <a:r>
              <a:rPr lang="en-US" altLang="en-US" sz="2000" b="1" dirty="0"/>
              <a:t>	       4. The service decrypts message.</a:t>
            </a:r>
          </a:p>
          <a:p>
            <a:pPr marL="990600" lvl="1" indent="-533400">
              <a:buNone/>
            </a:pPr>
            <a:r>
              <a:rPr lang="en-US" altLang="en-US" sz="2000" b="1" dirty="0"/>
              <a:t>	       5. The service verifies the signature.</a:t>
            </a:r>
          </a:p>
          <a:p>
            <a:pPr marL="990600" lvl="1" indent="-533400">
              <a:buNone/>
            </a:pPr>
            <a:r>
              <a:rPr lang="en-US" altLang="en-US" sz="2000" b="1" dirty="0"/>
              <a:t>	       6. The service initializes and sends a response to the client.		</a:t>
            </a:r>
            <a:endParaRPr lang="en-US" altLang="en-US" sz="2400" b="1" dirty="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B0E324-EE95-4B32-AD45-2A27ACC830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78852" name="Object 4">
            <a:extLst>
              <a:ext uri="{FF2B5EF4-FFF2-40B4-BE49-F238E27FC236}">
                <a16:creationId xmlns:a16="http://schemas.microsoft.com/office/drawing/2014/main" id="{AA527DFF-FD40-4147-B8E2-9EB548C50CFF}"/>
              </a:ext>
            </a:extLst>
          </p:cNvPr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40275885"/>
              </p:ext>
            </p:extLst>
          </p:nvPr>
        </p:nvGraphicFramePr>
        <p:xfrm>
          <a:off x="1757121" y="0"/>
          <a:ext cx="8677757" cy="68457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7257143" imgH="5723810" progId="Paint.Picture">
                  <p:embed/>
                </p:oleObj>
              </mc:Choice>
              <mc:Fallback>
                <p:oleObj name="Bitmap Image" r:id="rId2" imgW="7257143" imgH="5723810" progId="Paint.Picture">
                  <p:embed/>
                  <p:pic>
                    <p:nvPicPr>
                      <p:cNvPr id="78852" name="Object 4">
                        <a:extLst>
                          <a:ext uri="{FF2B5EF4-FFF2-40B4-BE49-F238E27FC236}">
                            <a16:creationId xmlns:a16="http://schemas.microsoft.com/office/drawing/2014/main" id="{AA527DFF-FD40-4147-B8E2-9EB548C50CF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7121" y="0"/>
                        <a:ext cx="8677757" cy="684576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>
            <a:extLst>
              <a:ext uri="{FF2B5EF4-FFF2-40B4-BE49-F238E27FC236}">
                <a16:creationId xmlns:a16="http://schemas.microsoft.com/office/drawing/2014/main" id="{F7F3F73D-7102-4DE9-8365-18C864D0EE2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rtl="0"/>
            <a:r>
              <a:rPr lang="en-US" altLang="en-US" dirty="0"/>
              <a:t>Implementing transport layer security  using X.509 certificates and HTTPS</a:t>
            </a:r>
          </a:p>
        </p:txBody>
      </p:sp>
      <p:sp>
        <p:nvSpPr>
          <p:cNvPr id="81923" name="Rectangle 3">
            <a:extLst>
              <a:ext uri="{FF2B5EF4-FFF2-40B4-BE49-F238E27FC236}">
                <a16:creationId xmlns:a16="http://schemas.microsoft.com/office/drawing/2014/main" id="{822820DD-56D2-4E19-9A0F-7003B127C590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altLang="en-US" sz="2600" b="1" dirty="0"/>
              <a:t>Process</a:t>
            </a:r>
          </a:p>
          <a:p>
            <a:pPr lvl="1"/>
            <a:r>
              <a:rPr lang="en-US" altLang="en-US" sz="2600" b="1" dirty="0"/>
              <a:t>Implement transport layer security using SSL.</a:t>
            </a:r>
          </a:p>
          <a:p>
            <a:pPr lvl="1"/>
            <a:r>
              <a:rPr lang="en-US" altLang="en-US" sz="2600" b="1" dirty="0"/>
              <a:t>Configure the web service virtual directory to use SSL and require client certificates.</a:t>
            </a:r>
          </a:p>
          <a:p>
            <a:r>
              <a:rPr lang="en-US" altLang="en-US" sz="2600" b="1" dirty="0"/>
              <a:t>Benefits</a:t>
            </a:r>
          </a:p>
          <a:p>
            <a:pPr lvl="1"/>
            <a:r>
              <a:rPr lang="en-US" altLang="en-US" sz="2600" b="1" dirty="0"/>
              <a:t>It provide brokered authentication, data confidentiality, and data origin authentication capabilities in one solution .</a:t>
            </a:r>
          </a:p>
          <a:p>
            <a:pPr lvl="1"/>
            <a:r>
              <a:rPr lang="en-US" altLang="en-US" sz="2600" b="1" dirty="0"/>
              <a:t>It uses SSL , which is a well established protocol that is easy to configure and implement on the windows platform.</a:t>
            </a:r>
          </a:p>
          <a:p>
            <a:r>
              <a:rPr lang="en-US" altLang="en-US" sz="2600" b="1" dirty="0"/>
              <a:t>Liabilities</a:t>
            </a:r>
          </a:p>
          <a:p>
            <a:pPr lvl="1"/>
            <a:r>
              <a:rPr lang="en-US" altLang="en-US" sz="2600" b="1" dirty="0"/>
              <a:t>Configure SSL between several points ,because it is a point to point security protocol, may cause unacceptable application response times.</a:t>
            </a:r>
          </a:p>
          <a:p>
            <a:pPr lvl="1"/>
            <a:r>
              <a:rPr lang="en-US" altLang="en-US" sz="2600" b="1" dirty="0"/>
              <a:t>All points in the communication must be sufficiently trusted to establish SSL.</a:t>
            </a:r>
          </a:p>
          <a:p>
            <a:pPr marL="990600" lvl="1" indent="-533400"/>
            <a:endParaRPr lang="en-US" altLang="en-US" sz="2000" b="1" dirty="0"/>
          </a:p>
        </p:txBody>
      </p:sp>
      <p:sp>
        <p:nvSpPr>
          <p:cNvPr id="81924" name="Rectangle 4">
            <a:extLst>
              <a:ext uri="{FF2B5EF4-FFF2-40B4-BE49-F238E27FC236}">
                <a16:creationId xmlns:a16="http://schemas.microsoft.com/office/drawing/2014/main" id="{B5E1F319-26EB-4652-8F92-FFF337FB3E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048000"/>
            <a:ext cx="8534400" cy="190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609600" indent="-609600" algn="r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990600" indent="-533400" algn="r">
              <a:spcBef>
                <a:spcPct val="20000"/>
              </a:spcBef>
              <a:buClr>
                <a:schemeClr val="tx2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371600" indent="-457200" algn="r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752600" indent="-381000" algn="r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209800" indent="-381000" algn="r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667000" indent="-381000" algn="r" rtl="1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3124200" indent="-381000" algn="r" rtl="1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581400" indent="-381000" algn="r" rtl="1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4038600" indent="-381000" algn="r" rtl="1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algn="l" rtl="0"/>
            <a:endParaRPr lang="en-US" altLang="en-US" sz="2000" b="1" dirty="0"/>
          </a:p>
        </p:txBody>
      </p:sp>
      <p:sp>
        <p:nvSpPr>
          <p:cNvPr id="81925" name="Rectangle 5">
            <a:extLst>
              <a:ext uri="{FF2B5EF4-FFF2-40B4-BE49-F238E27FC236}">
                <a16:creationId xmlns:a16="http://schemas.microsoft.com/office/drawing/2014/main" id="{4FE1EA1B-4767-4655-8DED-8D7E032712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4800600"/>
            <a:ext cx="8763000" cy="190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609600" indent="-609600" algn="r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990600" indent="-533400" algn="r">
              <a:spcBef>
                <a:spcPct val="20000"/>
              </a:spcBef>
              <a:buClr>
                <a:schemeClr val="tx2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371600" indent="-457200" algn="r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752600" indent="-381000" algn="r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209800" indent="-381000" algn="r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667000" indent="-381000" algn="r" rtl="1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3124200" indent="-381000" algn="r" rtl="1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581400" indent="-381000" algn="r" rtl="1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4038600" indent="-381000" algn="r" rtl="1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algn="l" rtl="0"/>
            <a:endParaRPr lang="en-US" altLang="en-US" sz="2000" b="1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WS-Security?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46" t="49804" r="52233" b="15485"/>
          <a:stretch/>
        </p:blipFill>
        <p:spPr bwMode="auto">
          <a:xfrm>
            <a:off x="1432560" y="1867692"/>
            <a:ext cx="9326880" cy="43204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303222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Complexity of WS-Security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sz="2000" dirty="0"/>
              <a:t>An XML document might contain data describing an entire interaction; however each portion should only be viewed by a particular audience.</a:t>
            </a:r>
          </a:p>
          <a:p>
            <a:pPr marL="0" indent="0">
              <a:buNone/>
            </a:pPr>
            <a:endParaRPr lang="en-US" sz="2000" dirty="0"/>
          </a:p>
          <a:p>
            <a:pPr algn="l" rtl="0">
              <a:lnSpc>
                <a:spcPct val="90000"/>
              </a:lnSpc>
            </a:pPr>
            <a:r>
              <a:rPr lang="en-US" sz="2000" dirty="0"/>
              <a:t>Should tags be encrypted?</a:t>
            </a:r>
          </a:p>
          <a:p>
            <a:pPr lvl="1">
              <a:lnSpc>
                <a:spcPct val="90000"/>
              </a:lnSpc>
              <a:spcBef>
                <a:spcPts val="600"/>
              </a:spcBef>
              <a:buSzPct val="70000"/>
            </a:pPr>
            <a:r>
              <a:rPr lang="en-US" sz="2000" dirty="0"/>
              <a:t>If yes, searching with </a:t>
            </a:r>
            <a:r>
              <a:rPr lang="en-US" sz="2000" dirty="0" err="1"/>
              <a:t>XPath</a:t>
            </a:r>
            <a:r>
              <a:rPr lang="en-US" sz="2000" dirty="0"/>
              <a:t> might be inhibited and security might be compromised (since the plaintext associated with encrypted data can be guessed)</a:t>
            </a:r>
          </a:p>
          <a:p>
            <a:pPr algn="l" rtl="0"/>
            <a:endParaRPr lang="en-US" dirty="0"/>
          </a:p>
          <a:p>
            <a:pPr algn="l" rtl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82400" y="5734050"/>
            <a:ext cx="609600" cy="520700"/>
          </a:xfrm>
          <a:prstGeom prst="rect">
            <a:avLst/>
          </a:prstGeom>
        </p:spPr>
        <p:txBody>
          <a:bodyPr vert="horz" rtlCol="0" anchor="ctr"/>
          <a:lstStyle>
            <a:defPPr>
              <a:defRPr lang="ar-SA"/>
            </a:defPPr>
            <a:lvl1pPr marL="0" algn="ctr" defTabSz="914400" rtl="1" eaLnBrk="1" latinLnBrk="0" hangingPunct="1">
              <a:defRPr kumimoji="0" sz="1400" b="1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60838A7-DA9F-4922-A53B-C5EB8950E912}" type="slidenum">
              <a:rPr lang="ar-SA" smtClean="0"/>
              <a:pPr/>
              <a:t>7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22946810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Services security standard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 rtl="0"/>
            <a:r>
              <a:rPr lang="en-US" sz="2000" dirty="0"/>
              <a:t>XML Digital Signature</a:t>
            </a:r>
          </a:p>
          <a:p>
            <a:pPr algn="l" rtl="0"/>
            <a:endParaRPr lang="en-US" sz="2000" dirty="0"/>
          </a:p>
          <a:p>
            <a:pPr algn="l" rtl="0"/>
            <a:r>
              <a:rPr lang="en-US" sz="2000" dirty="0"/>
              <a:t>XML Encryption</a:t>
            </a:r>
          </a:p>
          <a:p>
            <a:pPr algn="l" rtl="0"/>
            <a:endParaRPr lang="en-US" sz="2000" dirty="0"/>
          </a:p>
          <a:p>
            <a:pPr algn="l" rtl="0"/>
            <a:r>
              <a:rPr lang="en-US" sz="2000" dirty="0"/>
              <a:t>The XML Key Management Specification (XKMS)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82400" y="5734050"/>
            <a:ext cx="609600" cy="520700"/>
          </a:xfrm>
          <a:prstGeom prst="rect">
            <a:avLst/>
          </a:prstGeom>
        </p:spPr>
        <p:txBody>
          <a:bodyPr vert="horz" rtlCol="0" anchor="ctr"/>
          <a:lstStyle>
            <a:defPPr>
              <a:defRPr lang="ar-SA"/>
            </a:defPPr>
            <a:lvl1pPr marL="0" algn="ctr" defTabSz="914400" rtl="1" eaLnBrk="1" latinLnBrk="0" hangingPunct="1">
              <a:defRPr kumimoji="0" sz="1400" b="1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60838A7-DA9F-4922-A53B-C5EB8950E912}" type="slidenum">
              <a:rPr lang="ar-SA" smtClean="0"/>
              <a:pPr/>
              <a:t>8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40004971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XML Digital Signature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 rtl="0"/>
            <a:r>
              <a:rPr lang="en-US" sz="2000" dirty="0"/>
              <a:t>XML signature is defined by W3C .</a:t>
            </a:r>
          </a:p>
          <a:p>
            <a:pPr algn="l" rtl="0"/>
            <a:endParaRPr lang="en-US" sz="2000" dirty="0"/>
          </a:p>
          <a:p>
            <a:pPr algn="l" rtl="0"/>
            <a:r>
              <a:rPr lang="en-US" sz="2000" dirty="0"/>
              <a:t>XML signature determines the </a:t>
            </a:r>
            <a:r>
              <a:rPr lang="en-US" sz="2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representation</a:t>
            </a:r>
            <a:r>
              <a:rPr lang="en-US" sz="2000" dirty="0"/>
              <a:t> of signed data in XML.</a:t>
            </a:r>
          </a:p>
          <a:p>
            <a:pPr algn="l" rtl="0"/>
            <a:endParaRPr lang="en-US" sz="2000" dirty="0"/>
          </a:p>
          <a:p>
            <a:pPr algn="l" rtl="0"/>
            <a:r>
              <a:rPr lang="en-US" sz="2000" b="1" dirty="0"/>
              <a:t>The practical benefit </a:t>
            </a:r>
            <a:r>
              <a:rPr lang="en-US" sz="2000" dirty="0"/>
              <a:t>of XML Signature is </a:t>
            </a:r>
            <a:r>
              <a:rPr lang="en-US" sz="2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partial signature </a:t>
            </a:r>
            <a:r>
              <a:rPr lang="en-US" sz="2000" dirty="0"/>
              <a:t>which allows signing part of XML document by using specific tags.</a:t>
            </a:r>
          </a:p>
          <a:p>
            <a:pPr marL="0" indent="0">
              <a:buNone/>
            </a:pPr>
            <a:endParaRPr lang="en-US" sz="2000" dirty="0"/>
          </a:p>
          <a:p>
            <a:pPr algn="l" rtl="0"/>
            <a:r>
              <a:rPr lang="en-US" sz="2000" dirty="0"/>
              <a:t> The XML Digital Signature can </a:t>
            </a:r>
            <a:r>
              <a:rPr lang="en-US" sz="2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solve security problem </a:t>
            </a:r>
            <a:r>
              <a:rPr lang="en-US" sz="2000" dirty="0"/>
              <a:t>such as spoofing and repudiation. </a:t>
            </a:r>
          </a:p>
          <a:p>
            <a:pPr algn="l" rtl="0">
              <a:buFont typeface="Wingdings" pitchFamily="2" charset="2"/>
              <a:buChar char="Ø"/>
            </a:pPr>
            <a:endParaRPr lang="en-US" sz="2200" dirty="0"/>
          </a:p>
          <a:p>
            <a:pPr algn="l" rtl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82400" y="5734050"/>
            <a:ext cx="609600" cy="520700"/>
          </a:xfrm>
          <a:prstGeom prst="rect">
            <a:avLst/>
          </a:prstGeom>
        </p:spPr>
        <p:txBody>
          <a:bodyPr vert="horz" rtlCol="0" anchor="ctr"/>
          <a:lstStyle>
            <a:defPPr>
              <a:defRPr lang="ar-SA"/>
            </a:defPPr>
            <a:lvl1pPr marL="0" algn="ctr" defTabSz="914400" rtl="1" eaLnBrk="1" latinLnBrk="0" hangingPunct="1">
              <a:defRPr kumimoji="0" sz="1400" b="1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60838A7-DA9F-4922-A53B-C5EB8950E912}" type="slidenum">
              <a:rPr lang="ar-SA" smtClean="0"/>
              <a:pPr/>
              <a:t>9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207629932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AnalogousFromDarkSeedLeftStep">
      <a:dk1>
        <a:srgbClr val="000000"/>
      </a:dk1>
      <a:lt1>
        <a:srgbClr val="FFFFFF"/>
      </a:lt1>
      <a:dk2>
        <a:srgbClr val="1B2B30"/>
      </a:dk2>
      <a:lt2>
        <a:srgbClr val="F0F3F2"/>
      </a:lt2>
      <a:accent1>
        <a:srgbClr val="C34D80"/>
      </a:accent1>
      <a:accent2>
        <a:srgbClr val="B13B9F"/>
      </a:accent2>
      <a:accent3>
        <a:srgbClr val="A44DC3"/>
      </a:accent3>
      <a:accent4>
        <a:srgbClr val="6641B4"/>
      </a:accent4>
      <a:accent5>
        <a:srgbClr val="4D58C3"/>
      </a:accent5>
      <a:accent6>
        <a:srgbClr val="3B78B1"/>
      </a:accent6>
      <a:hlink>
        <a:srgbClr val="483FBF"/>
      </a:hlink>
      <a:folHlink>
        <a:srgbClr val="7F7F7F"/>
      </a:folHlink>
    </a:clrScheme>
    <a:fontScheme name="Savon">
      <a:majorFont>
        <a:latin typeface="Goudy Old Style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oudy Old Style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VTI" id="{A72E8C35-66DD-49F8-AF66-813F19B983AE}" vid="{93CCBC76-B7A1-4C3D-93EA-5CE34C4670F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Headlines</Template>
  <TotalTime>7024</TotalTime>
  <Words>3503</Words>
  <Application>Microsoft Office PowerPoint</Application>
  <PresentationFormat>Widescreen</PresentationFormat>
  <Paragraphs>403</Paragraphs>
  <Slides>59</Slides>
  <Notes>8</Notes>
  <HiddenSlides>0</HiddenSlides>
  <MMClips>1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7" baseType="lpstr">
      <vt:lpstr>Arial</vt:lpstr>
      <vt:lpstr>Calibri</vt:lpstr>
      <vt:lpstr>Garamond</vt:lpstr>
      <vt:lpstr>Goudy Old Style</vt:lpstr>
      <vt:lpstr>Times New Roman</vt:lpstr>
      <vt:lpstr>Wingdings</vt:lpstr>
      <vt:lpstr>SavonVTI</vt:lpstr>
      <vt:lpstr>Bitmap Image</vt:lpstr>
      <vt:lpstr>Web Service Security</vt:lpstr>
      <vt:lpstr>  What is web services ?</vt:lpstr>
      <vt:lpstr> What is web services ?</vt:lpstr>
      <vt:lpstr> What is web services ?</vt:lpstr>
      <vt:lpstr>Why WS-Security?</vt:lpstr>
      <vt:lpstr>Why WS-Security?</vt:lpstr>
      <vt:lpstr>Complexity of WS-Security</vt:lpstr>
      <vt:lpstr>Web Services security standard</vt:lpstr>
      <vt:lpstr>XML Digital Signature</vt:lpstr>
      <vt:lpstr>XML Digital Signature</vt:lpstr>
      <vt:lpstr>XML Digital Signature</vt:lpstr>
      <vt:lpstr>XML Digital Signature (Structure) </vt:lpstr>
      <vt:lpstr>XML Digital Signature ( benefit)</vt:lpstr>
      <vt:lpstr>XML Encryption</vt:lpstr>
      <vt:lpstr>XML Encryption</vt:lpstr>
      <vt:lpstr>XML Encryption</vt:lpstr>
      <vt:lpstr>XML Encryption – Some Alternatives</vt:lpstr>
      <vt:lpstr>XML Encryption and SOAP</vt:lpstr>
      <vt:lpstr>XML Encryption (2)</vt:lpstr>
      <vt:lpstr>XML Encryption (2)</vt:lpstr>
      <vt:lpstr>XML Key Management Specification (XKMS)</vt:lpstr>
      <vt:lpstr>Security Assertion Markup Language (SAML) </vt:lpstr>
      <vt:lpstr>Authentication Patterns</vt:lpstr>
      <vt:lpstr>Direct Authentication vs. Brokered Authentication</vt:lpstr>
      <vt:lpstr>Important Concepts</vt:lpstr>
      <vt:lpstr>PowerPoint Presentation</vt:lpstr>
      <vt:lpstr>Authorization Methods</vt:lpstr>
      <vt:lpstr>Resource-based Authorization</vt:lpstr>
      <vt:lpstr>Direct Authentication</vt:lpstr>
      <vt:lpstr>PowerPoint Presentation</vt:lpstr>
      <vt:lpstr>Benefits</vt:lpstr>
      <vt:lpstr>Liabilities cont.  </vt:lpstr>
      <vt:lpstr>Brokered Authentication</vt:lpstr>
      <vt:lpstr>Solution</vt:lpstr>
      <vt:lpstr>PowerPoint Presentation</vt:lpstr>
      <vt:lpstr>Benefits</vt:lpstr>
      <vt:lpstr>Liabilities </vt:lpstr>
      <vt:lpstr>Message Protection Patterns</vt:lpstr>
      <vt:lpstr>PowerPoint Presentation</vt:lpstr>
      <vt:lpstr>Data Confidentiality</vt:lpstr>
      <vt:lpstr>Data Confidentiality</vt:lpstr>
      <vt:lpstr>Participants</vt:lpstr>
      <vt:lpstr>Symmetric Cryptography</vt:lpstr>
      <vt:lpstr>Symmetric Algorithms</vt:lpstr>
      <vt:lpstr>Asymmetric (public key) cryptography</vt:lpstr>
      <vt:lpstr>Asymmetric Algorithms</vt:lpstr>
      <vt:lpstr>Data Origin Authentication</vt:lpstr>
      <vt:lpstr>Symmetric Signature</vt:lpstr>
      <vt:lpstr>PowerPoint Presentation</vt:lpstr>
      <vt:lpstr>PowerPoint Presentation</vt:lpstr>
      <vt:lpstr>PowerPoint Presentation</vt:lpstr>
      <vt:lpstr>PowerPoint Presentation</vt:lpstr>
      <vt:lpstr>Transport Layer vs. Message Layer Security</vt:lpstr>
      <vt:lpstr>Advantages of Message Layer Security over Transport Layer Security</vt:lpstr>
      <vt:lpstr>Implementing message layer security with X.509 certificates</vt:lpstr>
      <vt:lpstr>PowerPoint Presentation</vt:lpstr>
      <vt:lpstr>X.509 Certificate</vt:lpstr>
      <vt:lpstr>PowerPoint Presentation</vt:lpstr>
      <vt:lpstr>Implementing transport layer security  using X.509 certificates and HTTPS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Security Architecture and Design</dc:title>
  <dc:creator>Chad Johnson</dc:creator>
  <cp:lastModifiedBy>Johnson, Chad</cp:lastModifiedBy>
  <cp:revision>15</cp:revision>
  <dcterms:created xsi:type="dcterms:W3CDTF">2022-01-20T13:37:19Z</dcterms:created>
  <dcterms:modified xsi:type="dcterms:W3CDTF">2023-04-18T18:35:53Z</dcterms:modified>
</cp:coreProperties>
</file>